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373" r:id="rId2"/>
    <p:sldId id="392" r:id="rId3"/>
    <p:sldId id="370" r:id="rId4"/>
    <p:sldId id="438" r:id="rId5"/>
    <p:sldId id="439" r:id="rId6"/>
    <p:sldId id="371" r:id="rId7"/>
    <p:sldId id="337" r:id="rId8"/>
    <p:sldId id="394" r:id="rId9"/>
    <p:sldId id="397" r:id="rId10"/>
    <p:sldId id="437" r:id="rId11"/>
    <p:sldId id="396" r:id="rId12"/>
    <p:sldId id="398" r:id="rId13"/>
    <p:sldId id="400" r:id="rId14"/>
    <p:sldId id="402" r:id="rId15"/>
    <p:sldId id="403" r:id="rId16"/>
    <p:sldId id="404" r:id="rId17"/>
    <p:sldId id="405" r:id="rId18"/>
    <p:sldId id="406" r:id="rId19"/>
    <p:sldId id="408" r:id="rId20"/>
    <p:sldId id="414" r:id="rId21"/>
    <p:sldId id="416" r:id="rId22"/>
    <p:sldId id="415" r:id="rId23"/>
    <p:sldId id="413" r:id="rId24"/>
    <p:sldId id="409" r:id="rId25"/>
    <p:sldId id="417" r:id="rId26"/>
    <p:sldId id="418" r:id="rId27"/>
    <p:sldId id="419" r:id="rId28"/>
    <p:sldId id="420" r:id="rId29"/>
    <p:sldId id="421" r:id="rId30"/>
    <p:sldId id="412" r:id="rId31"/>
    <p:sldId id="426" r:id="rId32"/>
    <p:sldId id="427" r:id="rId33"/>
    <p:sldId id="428" r:id="rId34"/>
    <p:sldId id="429" r:id="rId35"/>
    <p:sldId id="430" r:id="rId36"/>
    <p:sldId id="431" r:id="rId37"/>
    <p:sldId id="432" r:id="rId38"/>
    <p:sldId id="433" r:id="rId39"/>
    <p:sldId id="434" r:id="rId40"/>
    <p:sldId id="435" r:id="rId41"/>
    <p:sldId id="425" r:id="rId42"/>
    <p:sldId id="436" r:id="rId43"/>
  </p:sldIdLst>
  <p:sldSz cx="12192000" cy="6858000"/>
  <p:notesSz cx="9926638" cy="66690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llen, Hollie (Proagrica)" initials="PH(" lastIdx="22" clrIdx="0"/>
  <p:cmAuthor id="2" name="Waple, Nick (Proagrica)" initials="WN("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8D23"/>
    <a:srgbClr val="F1C330"/>
    <a:srgbClr val="525156"/>
    <a:srgbClr val="F2C330"/>
    <a:srgbClr val="F4C42E"/>
    <a:srgbClr val="525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94660"/>
  </p:normalViewPr>
  <p:slideViewPr>
    <p:cSldViewPr snapToGrid="0">
      <p:cViewPr varScale="1">
        <p:scale>
          <a:sx n="114" d="100"/>
          <a:sy n="114" d="100"/>
        </p:scale>
        <p:origin x="264" y="120"/>
      </p:cViewPr>
      <p:guideLst/>
    </p:cSldViewPr>
  </p:slideViewPr>
  <p:notesTextViewPr>
    <p:cViewPr>
      <p:scale>
        <a:sx n="1" d="1"/>
        <a:sy n="1" d="1"/>
      </p:scale>
      <p:origin x="0" y="0"/>
    </p:cViewPr>
  </p:notesTextViewPr>
  <p:sorterViewPr>
    <p:cViewPr varScale="1">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0519" cy="33382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3755" y="0"/>
            <a:ext cx="4300519" cy="333828"/>
          </a:xfrm>
          <a:prstGeom prst="rect">
            <a:avLst/>
          </a:prstGeom>
        </p:spPr>
        <p:txBody>
          <a:bodyPr vert="horz" lIns="91440" tIns="45720" rIns="91440" bIns="45720" rtlCol="0"/>
          <a:lstStyle>
            <a:lvl1pPr algn="r">
              <a:defRPr sz="1200"/>
            </a:lvl1pPr>
          </a:lstStyle>
          <a:p>
            <a:fld id="{BB83A15C-C965-4BEE-BCD3-9B10E8EF9DF0}" type="datetimeFigureOut">
              <a:rPr lang="en-GB" smtClean="0"/>
              <a:t>23/07/2018</a:t>
            </a:fld>
            <a:endParaRPr lang="en-GB"/>
          </a:p>
        </p:txBody>
      </p:sp>
      <p:sp>
        <p:nvSpPr>
          <p:cNvPr id="4" name="Footer Placeholder 3"/>
          <p:cNvSpPr>
            <a:spLocks noGrp="1"/>
          </p:cNvSpPr>
          <p:nvPr>
            <p:ph type="ftr" sz="quarter" idx="2"/>
          </p:nvPr>
        </p:nvSpPr>
        <p:spPr>
          <a:xfrm>
            <a:off x="0" y="6335260"/>
            <a:ext cx="4300519" cy="3338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3755" y="6335260"/>
            <a:ext cx="4300519" cy="333828"/>
          </a:xfrm>
          <a:prstGeom prst="rect">
            <a:avLst/>
          </a:prstGeom>
        </p:spPr>
        <p:txBody>
          <a:bodyPr vert="horz" lIns="91440" tIns="45720" rIns="91440" bIns="45720" rtlCol="0" anchor="b"/>
          <a:lstStyle>
            <a:lvl1pPr algn="r">
              <a:defRPr sz="1200"/>
            </a:lvl1pPr>
          </a:lstStyle>
          <a:p>
            <a:fld id="{68C75015-1ACD-40E5-9EB4-F26C4B0D8620}" type="slidenum">
              <a:rPr lang="en-GB" smtClean="0"/>
              <a:t>‹#›</a:t>
            </a:fld>
            <a:endParaRPr lang="en-GB"/>
          </a:p>
        </p:txBody>
      </p:sp>
    </p:spTree>
    <p:extLst>
      <p:ext uri="{BB962C8B-B14F-4D97-AF65-F5344CB8AC3E}">
        <p14:creationId xmlns:p14="http://schemas.microsoft.com/office/powerpoint/2010/main" val="3995405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46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0"/>
            <a:ext cx="4301543" cy="334613"/>
          </a:xfrm>
          <a:prstGeom prst="rect">
            <a:avLst/>
          </a:prstGeom>
        </p:spPr>
        <p:txBody>
          <a:bodyPr vert="horz" lIns="91440" tIns="45720" rIns="91440" bIns="45720" rtlCol="0"/>
          <a:lstStyle>
            <a:lvl1pPr algn="r">
              <a:defRPr sz="1200"/>
            </a:lvl1pPr>
          </a:lstStyle>
          <a:p>
            <a:fld id="{E786CF5D-03E5-49F3-A0F6-24B646428625}" type="datetimeFigureOut">
              <a:rPr lang="en-GB" smtClean="0"/>
              <a:t>23/07/2018</a:t>
            </a:fld>
            <a:endParaRPr lang="en-GB"/>
          </a:p>
        </p:txBody>
      </p:sp>
      <p:sp>
        <p:nvSpPr>
          <p:cNvPr id="4" name="Slide Image Placeholder 3"/>
          <p:cNvSpPr>
            <a:spLocks noGrp="1" noRot="1" noChangeAspect="1"/>
          </p:cNvSpPr>
          <p:nvPr>
            <p:ph type="sldImg" idx="2"/>
          </p:nvPr>
        </p:nvSpPr>
        <p:spPr>
          <a:xfrm>
            <a:off x="2962275" y="833438"/>
            <a:ext cx="4002088" cy="22510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09498"/>
            <a:ext cx="7941310" cy="262595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334477"/>
            <a:ext cx="4301543" cy="3346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334477"/>
            <a:ext cx="4301543" cy="334612"/>
          </a:xfrm>
          <a:prstGeom prst="rect">
            <a:avLst/>
          </a:prstGeom>
        </p:spPr>
        <p:txBody>
          <a:bodyPr vert="horz" lIns="91440" tIns="45720" rIns="91440" bIns="45720" rtlCol="0" anchor="b"/>
          <a:lstStyle>
            <a:lvl1pPr algn="r">
              <a:defRPr sz="1200"/>
            </a:lvl1pPr>
          </a:lstStyle>
          <a:p>
            <a:fld id="{EAF6C9C1-76C5-4547-A4D1-1F3258E2DF7F}" type="slidenum">
              <a:rPr lang="en-GB" smtClean="0"/>
              <a:t>‹#›</a:t>
            </a:fld>
            <a:endParaRPr lang="en-GB"/>
          </a:p>
        </p:txBody>
      </p:sp>
    </p:spTree>
    <p:extLst>
      <p:ext uri="{BB962C8B-B14F-4D97-AF65-F5344CB8AC3E}">
        <p14:creationId xmlns:p14="http://schemas.microsoft.com/office/powerpoint/2010/main" val="1734311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and skills </a:t>
            </a:r>
            <a:r>
              <a:rPr lang="en-US" sz="1200" b="0" i="0" kern="1200" dirty="0" err="1">
                <a:solidFill>
                  <a:schemeClr val="tx1"/>
                </a:solidFill>
                <a:effectLst/>
                <a:latin typeface="+mn-lt"/>
                <a:ea typeface="+mn-ea"/>
                <a:cs typeface="+mn-cs"/>
              </a:rPr>
              <a:t>Proagrica</a:t>
            </a:r>
            <a:r>
              <a:rPr lang="en-US" sz="1200" b="0" i="0" kern="1200" dirty="0">
                <a:solidFill>
                  <a:schemeClr val="tx1"/>
                </a:solidFill>
                <a:effectLst/>
                <a:latin typeface="+mn-lt"/>
                <a:ea typeface="+mn-ea"/>
                <a:cs typeface="+mn-cs"/>
              </a:rPr>
              <a:t> as a whole – the competencies we have, and the competencies RELX bring, proving our experience in integration, </a:t>
            </a:r>
            <a:r>
              <a:rPr lang="en-US" sz="1200" b="0" i="0" kern="1200">
                <a:solidFill>
                  <a:schemeClr val="tx1"/>
                </a:solidFill>
                <a:effectLst/>
                <a:latin typeface="+mn-lt"/>
                <a:ea typeface="+mn-ea"/>
                <a:cs typeface="+mn-cs"/>
              </a:rPr>
              <a:t>analytics and</a:t>
            </a:r>
            <a:r>
              <a:rPr lang="en-US" sz="1200" b="0" i="0" kern="1200" baseline="0">
                <a:solidFill>
                  <a:schemeClr val="tx1"/>
                </a:solidFill>
                <a:effectLst/>
                <a:latin typeface="+mn-lt"/>
                <a:ea typeface="+mn-ea"/>
                <a:cs typeface="+mn-cs"/>
              </a:rPr>
              <a:t> workflows</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COMPETANCY is a harmonized combination of multiple resources and skills that distinguish a firm in the marketplace and therefore are the foundation of companies' competitiveness.</a:t>
            </a:r>
            <a:endParaRPr lang="en-US" dirty="0"/>
          </a:p>
          <a:p>
            <a:endParaRPr lang="en-US" dirty="0"/>
          </a:p>
        </p:txBody>
      </p:sp>
      <p:sp>
        <p:nvSpPr>
          <p:cNvPr id="4" name="Slide Number Placeholder 3"/>
          <p:cNvSpPr>
            <a:spLocks noGrp="1"/>
          </p:cNvSpPr>
          <p:nvPr>
            <p:ph type="sldNum" sz="quarter" idx="10"/>
          </p:nvPr>
        </p:nvSpPr>
        <p:spPr/>
        <p:txBody>
          <a:bodyPr/>
          <a:lstStyle/>
          <a:p>
            <a:fld id="{282D7299-4847-46E2-8B2B-3F419CAFA9BF}" type="slidenum">
              <a:rPr lang="en-GB" smtClean="0"/>
              <a:t>2</a:t>
            </a:fld>
            <a:endParaRPr lang="en-GB"/>
          </a:p>
        </p:txBody>
      </p:sp>
    </p:spTree>
    <p:extLst>
      <p:ext uri="{BB962C8B-B14F-4D97-AF65-F5344CB8AC3E}">
        <p14:creationId xmlns:p14="http://schemas.microsoft.com/office/powerpoint/2010/main" val="125114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7BFEF8-18BB-4498-8C7E-BC3F78F0C622}" type="slidenum">
              <a:rPr lang="en-GB" smtClean="0"/>
              <a:t>8</a:t>
            </a:fld>
            <a:endParaRPr lang="en-GB"/>
          </a:p>
        </p:txBody>
      </p:sp>
    </p:spTree>
    <p:extLst>
      <p:ext uri="{BB962C8B-B14F-4D97-AF65-F5344CB8AC3E}">
        <p14:creationId xmlns:p14="http://schemas.microsoft.com/office/powerpoint/2010/main" val="2159256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256D-1802-EA4C-A24D-E91ACC421209}"/>
              </a:ext>
            </a:extLst>
          </p:cNvPr>
          <p:cNvSpPr>
            <a:spLocks noGrp="1"/>
          </p:cNvSpPr>
          <p:nvPr>
            <p:ph type="title"/>
          </p:nvPr>
        </p:nvSpPr>
        <p:spPr>
          <a:xfrm>
            <a:off x="838200" y="365125"/>
            <a:ext cx="10515600" cy="1325563"/>
          </a:xfrm>
          <a:prstGeom prst="rect">
            <a:avLst/>
          </a:prstGeom>
        </p:spPr>
        <p:txBody>
          <a:bodyPr lIns="0" tIns="0" rIns="0" bIns="0"/>
          <a:lstStyle>
            <a:lvl1pPr algn="l">
              <a:defRPr sz="3600" b="1">
                <a:solidFill>
                  <a:srgbClr val="D88C27"/>
                </a:solidFill>
              </a:defRPr>
            </a:lvl1pPr>
          </a:lstStyle>
          <a:p>
            <a:r>
              <a:rPr lang="en-US" dirty="0"/>
              <a:t>Click to edit Master title style</a:t>
            </a:r>
          </a:p>
        </p:txBody>
      </p:sp>
    </p:spTree>
    <p:extLst>
      <p:ext uri="{BB962C8B-B14F-4D97-AF65-F5344CB8AC3E}">
        <p14:creationId xmlns:p14="http://schemas.microsoft.com/office/powerpoint/2010/main" val="148255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7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 Placeholder 17"/>
          <p:cNvSpPr>
            <a:spLocks noGrp="1"/>
          </p:cNvSpPr>
          <p:nvPr>
            <p:ph type="body" sz="quarter" idx="11"/>
          </p:nvPr>
        </p:nvSpPr>
        <p:spPr>
          <a:xfrm>
            <a:off x="943235" y="1412553"/>
            <a:ext cx="10830983" cy="3754437"/>
          </a:xfrm>
          <a:prstGeom prst="rect">
            <a:avLst/>
          </a:prstGeom>
        </p:spPr>
        <p:txBody>
          <a:bodyPr>
            <a:normAutofit/>
          </a:bodyPr>
          <a:lstStyle>
            <a:lvl1pPr>
              <a:defRPr sz="2200">
                <a:solidFill>
                  <a:schemeClr val="tx1">
                    <a:lumMod val="75000"/>
                    <a:lumOff val="25000"/>
                  </a:schemeClr>
                </a:solidFill>
                <a:latin typeface="Arial"/>
                <a:cs typeface="Arial"/>
              </a:defRPr>
            </a:lvl1pPr>
            <a:lvl2pPr>
              <a:defRPr sz="1800">
                <a:solidFill>
                  <a:schemeClr val="tx1">
                    <a:lumMod val="75000"/>
                    <a:lumOff val="25000"/>
                  </a:schemeClr>
                </a:solidFill>
                <a:latin typeface="Arial"/>
                <a:cs typeface="Arial"/>
              </a:defRPr>
            </a:lvl2pPr>
            <a:lvl3pPr>
              <a:defRPr sz="1800">
                <a:solidFill>
                  <a:schemeClr val="tx1">
                    <a:lumMod val="75000"/>
                    <a:lumOff val="25000"/>
                  </a:schemeClr>
                </a:solidFill>
                <a:latin typeface="Arial"/>
                <a:cs typeface="Arial"/>
              </a:defRPr>
            </a:lvl3pPr>
            <a:lvl4pPr>
              <a:defRPr sz="1600">
                <a:solidFill>
                  <a:schemeClr val="tx1">
                    <a:lumMod val="75000"/>
                    <a:lumOff val="25000"/>
                  </a:schemeClr>
                </a:solidFill>
                <a:latin typeface="Arial"/>
                <a:cs typeface="Arial"/>
              </a:defRPr>
            </a:lvl4pPr>
            <a:lvl5pPr>
              <a:defRPr sz="1600">
                <a:solidFill>
                  <a:schemeClr val="tx1">
                    <a:lumMod val="75000"/>
                    <a:lumOff val="2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ext Placeholder 17"/>
          <p:cNvSpPr>
            <a:spLocks noGrp="1"/>
          </p:cNvSpPr>
          <p:nvPr>
            <p:ph type="body" sz="quarter" idx="12" hasCustomPrompt="1"/>
          </p:nvPr>
        </p:nvSpPr>
        <p:spPr>
          <a:xfrm>
            <a:off x="943235" y="403587"/>
            <a:ext cx="10483180" cy="605380"/>
          </a:xfrm>
          <a:prstGeom prst="rect">
            <a:avLst/>
          </a:prstGeom>
        </p:spPr>
        <p:txBody>
          <a:bodyPr>
            <a:normAutofit/>
          </a:bodyPr>
          <a:lstStyle>
            <a:lvl1pPr algn="ctr">
              <a:buFontTx/>
              <a:buNone/>
              <a:defRPr sz="2200" cap="none" baseline="0">
                <a:solidFill>
                  <a:schemeClr val="tx1">
                    <a:lumMod val="75000"/>
                    <a:lumOff val="25000"/>
                  </a:schemeClr>
                </a:solidFill>
                <a:latin typeface="Arial"/>
                <a:cs typeface="Arial"/>
              </a:defRPr>
            </a:lvl1pPr>
            <a:lvl2pPr>
              <a:buFontTx/>
              <a:buNone/>
              <a:defRPr sz="1800">
                <a:solidFill>
                  <a:schemeClr val="tx1">
                    <a:lumMod val="75000"/>
                    <a:lumOff val="25000"/>
                  </a:schemeClr>
                </a:solidFill>
                <a:latin typeface="Arial"/>
                <a:cs typeface="Arial"/>
              </a:defRPr>
            </a:lvl2pPr>
            <a:lvl3pPr>
              <a:buFontTx/>
              <a:buNone/>
              <a:defRPr sz="1800">
                <a:solidFill>
                  <a:schemeClr val="tx1">
                    <a:lumMod val="75000"/>
                    <a:lumOff val="25000"/>
                  </a:schemeClr>
                </a:solidFill>
                <a:latin typeface="Arial"/>
                <a:cs typeface="Arial"/>
              </a:defRPr>
            </a:lvl3pPr>
            <a:lvl4pPr>
              <a:buFontTx/>
              <a:buNone/>
              <a:defRPr sz="1600">
                <a:solidFill>
                  <a:schemeClr val="tx1">
                    <a:lumMod val="75000"/>
                    <a:lumOff val="25000"/>
                  </a:schemeClr>
                </a:solidFill>
                <a:latin typeface="Arial"/>
                <a:cs typeface="Arial"/>
              </a:defRPr>
            </a:lvl4pPr>
            <a:lvl5pPr>
              <a:buFontTx/>
              <a:buNone/>
              <a:defRPr sz="1600">
                <a:solidFill>
                  <a:schemeClr val="tx1">
                    <a:lumMod val="75000"/>
                    <a:lumOff val="25000"/>
                  </a:schemeClr>
                </a:solidFill>
                <a:latin typeface="Arial"/>
                <a:cs typeface="Arial"/>
              </a:defRPr>
            </a:lvl5pPr>
          </a:lstStyle>
          <a:p>
            <a:pPr lvl="0"/>
            <a:r>
              <a:rPr lang="en-GB" dirty="0"/>
              <a:t>Slide heading</a:t>
            </a:r>
          </a:p>
        </p:txBody>
      </p:sp>
    </p:spTree>
    <p:extLst>
      <p:ext uri="{BB962C8B-B14F-4D97-AF65-F5344CB8AC3E}">
        <p14:creationId xmlns:p14="http://schemas.microsoft.com/office/powerpoint/2010/main" val="1189592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10515600" cy="1325563"/>
          </a:xfrm>
          <a:prstGeom prst="rect">
            <a:avLst/>
          </a:prstGeom>
        </p:spPr>
        <p:txBody>
          <a:bodyPr/>
          <a:lstStyle/>
          <a:p>
            <a:r>
              <a:rPr lang="en-US" dirty="0"/>
              <a:t>Click to edit Master title style</a:t>
            </a:r>
            <a:endParaRPr lang="en-GB"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952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55094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67" r:id="rId4"/>
  </p:sldLayoutIdLs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0" indent="0" algn="l" defTabSz="914377" rtl="0" eaLnBrk="1" latinLnBrk="0" hangingPunct="1">
        <a:spcBef>
          <a:spcPct val="20000"/>
        </a:spcBef>
        <a:buFont typeface="Arial" panose="020B0604020202020204" pitchFamily="34" charset="0"/>
        <a:buNone/>
        <a:defRPr sz="4000" kern="1200">
          <a:solidFill>
            <a:schemeClr val="tx1">
              <a:lumMod val="75000"/>
              <a:lumOff val="25000"/>
            </a:schemeClr>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6.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png"/><Relationship Id="rId25" Type="http://schemas.openxmlformats.org/officeDocument/2006/relationships/image" Target="../media/image60.jpeg"/><Relationship Id="rId2" Type="http://schemas.openxmlformats.org/officeDocument/2006/relationships/image" Target="../media/image10.png"/><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41.jpe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0.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7.emf"/><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F7DD0-35F9-7D4E-B07E-A152BEB06DCD}"/>
              </a:ext>
            </a:extLst>
          </p:cNvPr>
          <p:cNvPicPr>
            <a:picLocks noChangeAspect="1"/>
          </p:cNvPicPr>
          <p:nvPr/>
        </p:nvPicPr>
        <p:blipFill rotWithShape="1">
          <a:blip r:embed="rId2">
            <a:extLst>
              <a:ext uri="{28A0092B-C50C-407E-A947-70E740481C1C}">
                <a14:useLocalDpi xmlns:a14="http://schemas.microsoft.com/office/drawing/2010/main" val="0"/>
              </a:ext>
            </a:extLst>
          </a:blip>
          <a:srcRect l="1552" r="1552"/>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41F1328-0661-574A-B042-D270516EC1E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33428" b="16073"/>
          <a:stretch/>
        </p:blipFill>
        <p:spPr>
          <a:xfrm>
            <a:off x="0" y="3015431"/>
            <a:ext cx="5262370" cy="3842569"/>
          </a:xfrm>
          <a:prstGeom prst="rect">
            <a:avLst/>
          </a:prstGeom>
        </p:spPr>
      </p:pic>
      <p:pic>
        <p:nvPicPr>
          <p:cNvPr id="8" name="Picture 7">
            <a:extLst>
              <a:ext uri="{FF2B5EF4-FFF2-40B4-BE49-F238E27FC236}">
                <a16:creationId xmlns:a16="http://schemas.microsoft.com/office/drawing/2014/main" id="{944A2D3F-D165-A74A-9485-871801F0F01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909" r="15942"/>
          <a:stretch/>
        </p:blipFill>
        <p:spPr>
          <a:xfrm>
            <a:off x="5547360" y="-41946"/>
            <a:ext cx="6644640" cy="4353737"/>
          </a:xfrm>
          <a:prstGeom prst="rect">
            <a:avLst/>
          </a:prstGeom>
        </p:spPr>
      </p:pic>
      <p:pic>
        <p:nvPicPr>
          <p:cNvPr id="9" name="Picture 8">
            <a:extLst>
              <a:ext uri="{FF2B5EF4-FFF2-40B4-BE49-F238E27FC236}">
                <a16:creationId xmlns:a16="http://schemas.microsoft.com/office/drawing/2014/main" id="{868233A6-7059-254B-9F8E-9761BD5CA9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5100" y="1828800"/>
            <a:ext cx="9321800" cy="3200400"/>
          </a:xfrm>
          <a:prstGeom prst="rect">
            <a:avLst/>
          </a:prstGeom>
        </p:spPr>
      </p:pic>
      <p:pic>
        <p:nvPicPr>
          <p:cNvPr id="10" name="Picture 9">
            <a:extLst>
              <a:ext uri="{FF2B5EF4-FFF2-40B4-BE49-F238E27FC236}">
                <a16:creationId xmlns:a16="http://schemas.microsoft.com/office/drawing/2014/main" id="{D9899F71-669E-0A40-A387-F7A2025D6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815" y="3075116"/>
            <a:ext cx="3013332" cy="696221"/>
          </a:xfrm>
          <a:prstGeom prst="rect">
            <a:avLst/>
          </a:prstGeom>
        </p:spPr>
      </p:pic>
      <p:sp>
        <p:nvSpPr>
          <p:cNvPr id="11" name="Title 1">
            <a:extLst>
              <a:ext uri="{FF2B5EF4-FFF2-40B4-BE49-F238E27FC236}">
                <a16:creationId xmlns:a16="http://schemas.microsoft.com/office/drawing/2014/main" id="{9106B274-05EF-6647-AFF2-4EB5EFD9038E}"/>
              </a:ext>
            </a:extLst>
          </p:cNvPr>
          <p:cNvSpPr txBox="1">
            <a:spLocks/>
          </p:cNvSpPr>
          <p:nvPr/>
        </p:nvSpPr>
        <p:spPr>
          <a:xfrm>
            <a:off x="5378267" y="2913017"/>
            <a:ext cx="5097578" cy="1440719"/>
          </a:xfrm>
          <a:prstGeom prst="rect">
            <a:avLst/>
          </a:prstGeom>
        </p:spPr>
        <p:txBody>
          <a:bodyPr lIns="0" tIns="0" rIns="0" bIns="0" anchor="t" anchorCtr="0"/>
          <a:lstStyle>
            <a:lvl1pPr algn="l" defTabSz="914377" rtl="0" eaLnBrk="1" latinLnBrk="0" hangingPunct="1">
              <a:spcBef>
                <a:spcPct val="0"/>
              </a:spcBef>
              <a:buNone/>
              <a:defRPr sz="2300" kern="1200">
                <a:solidFill>
                  <a:schemeClr val="bg1"/>
                </a:solidFill>
                <a:latin typeface="+mj-lt"/>
                <a:ea typeface="+mj-ea"/>
                <a:cs typeface="+mj-cs"/>
              </a:defRPr>
            </a:lvl1pPr>
          </a:lstStyle>
          <a:p>
            <a:r>
              <a:rPr lang="en-GB" b="1" dirty="0"/>
              <a:t>Using big data to help feed the world</a:t>
            </a:r>
          </a:p>
          <a:p>
            <a:endParaRPr lang="en-GB" b="1" dirty="0"/>
          </a:p>
          <a:p>
            <a:r>
              <a:rPr lang="en-GB" b="1" dirty="0"/>
              <a:t>Todd Pugh – Director of Technology, Enterprise Solutions, US</a:t>
            </a:r>
            <a:endParaRPr lang="en-US" dirty="0"/>
          </a:p>
        </p:txBody>
      </p:sp>
    </p:spTree>
    <p:extLst>
      <p:ext uri="{BB962C8B-B14F-4D97-AF65-F5344CB8AC3E}">
        <p14:creationId xmlns:p14="http://schemas.microsoft.com/office/powerpoint/2010/main" val="3008708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BEA6C3-8DE4-514F-B973-C753D4BEE0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83" t="10513" r="3393" b="221"/>
          <a:stretch/>
        </p:blipFill>
        <p:spPr>
          <a:xfrm>
            <a:off x="1429035" y="615141"/>
            <a:ext cx="10762965" cy="5639356"/>
          </a:xfrm>
          <a:prstGeom prst="rect">
            <a:avLst/>
          </a:prstGeom>
        </p:spPr>
      </p:pic>
      <p:sp>
        <p:nvSpPr>
          <p:cNvPr id="5" name="Rectangle 4">
            <a:extLst>
              <a:ext uri="{FF2B5EF4-FFF2-40B4-BE49-F238E27FC236}">
                <a16:creationId xmlns:a16="http://schemas.microsoft.com/office/drawing/2014/main" id="{D5398324-3970-C540-9E23-B6DA1DA5F8BA}"/>
              </a:ext>
            </a:extLst>
          </p:cNvPr>
          <p:cNvSpPr/>
          <p:nvPr/>
        </p:nvSpPr>
        <p:spPr>
          <a:xfrm>
            <a:off x="997890" y="1381272"/>
            <a:ext cx="7388994" cy="44135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9B75DF2E-CEA2-1947-B7F4-F49C14CC8B66}"/>
              </a:ext>
            </a:extLst>
          </p:cNvPr>
          <p:cNvSpPr/>
          <p:nvPr/>
        </p:nvSpPr>
        <p:spPr>
          <a:xfrm flipH="1">
            <a:off x="811962" y="1381272"/>
            <a:ext cx="88392" cy="4413504"/>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4E15E5E-AE52-F74F-B62C-BEA43C18027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69421" r="1647"/>
          <a:stretch/>
        </p:blipFill>
        <p:spPr>
          <a:xfrm>
            <a:off x="4417353" y="636075"/>
            <a:ext cx="7774647" cy="1400045"/>
          </a:xfrm>
          <a:prstGeom prst="rect">
            <a:avLst/>
          </a:prstGeom>
        </p:spPr>
      </p:pic>
      <p:grpSp>
        <p:nvGrpSpPr>
          <p:cNvPr id="8" name="Group 7">
            <a:extLst>
              <a:ext uri="{FF2B5EF4-FFF2-40B4-BE49-F238E27FC236}">
                <a16:creationId xmlns:a16="http://schemas.microsoft.com/office/drawing/2014/main" id="{64234239-B9B8-0646-BAE6-667EA6CF21E6}"/>
              </a:ext>
            </a:extLst>
          </p:cNvPr>
          <p:cNvGrpSpPr/>
          <p:nvPr/>
        </p:nvGrpSpPr>
        <p:grpSpPr>
          <a:xfrm>
            <a:off x="5427206" y="1381272"/>
            <a:ext cx="6366512" cy="3897866"/>
            <a:chOff x="-422175" y="575644"/>
            <a:chExt cx="7467600" cy="4572000"/>
          </a:xfrm>
        </p:grpSpPr>
        <p:pic>
          <p:nvPicPr>
            <p:cNvPr id="9" name="Picture 8">
              <a:extLst>
                <a:ext uri="{FF2B5EF4-FFF2-40B4-BE49-F238E27FC236}">
                  <a16:creationId xmlns:a16="http://schemas.microsoft.com/office/drawing/2014/main" id="{079F9592-A430-8745-BC0A-1B16E793F3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175" y="575644"/>
              <a:ext cx="7467600" cy="4572000"/>
            </a:xfrm>
            <a:prstGeom prst="rect">
              <a:avLst/>
            </a:prstGeom>
          </p:spPr>
        </p:pic>
        <p:pic>
          <p:nvPicPr>
            <p:cNvPr id="10" name="Picture 9">
              <a:extLst>
                <a:ext uri="{FF2B5EF4-FFF2-40B4-BE49-F238E27FC236}">
                  <a16:creationId xmlns:a16="http://schemas.microsoft.com/office/drawing/2014/main" id="{FC4173D0-75F2-5F4E-B8D8-323CB7140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927"/>
            <a:stretch/>
          </p:blipFill>
          <p:spPr>
            <a:xfrm>
              <a:off x="913597" y="1227839"/>
              <a:ext cx="4773971" cy="2987545"/>
            </a:xfrm>
            <a:prstGeom prst="rect">
              <a:avLst/>
            </a:prstGeom>
          </p:spPr>
        </p:pic>
      </p:grpSp>
      <p:sp>
        <p:nvSpPr>
          <p:cNvPr id="11" name="Title 1">
            <a:extLst>
              <a:ext uri="{FF2B5EF4-FFF2-40B4-BE49-F238E27FC236}">
                <a16:creationId xmlns:a16="http://schemas.microsoft.com/office/drawing/2014/main" id="{731DEA19-C6EA-E840-B56C-672E4059A0D1}"/>
              </a:ext>
            </a:extLst>
          </p:cNvPr>
          <p:cNvSpPr txBox="1">
            <a:spLocks/>
          </p:cNvSpPr>
          <p:nvPr/>
        </p:nvSpPr>
        <p:spPr>
          <a:xfrm>
            <a:off x="1486090" y="1726630"/>
            <a:ext cx="4482051" cy="1467674"/>
          </a:xfrm>
          <a:prstGeom prst="rect">
            <a:avLst/>
          </a:prstGeom>
        </p:spPr>
        <p:txBody>
          <a:bodyPr lIns="0" tIns="0" rIns="0" bIns="0"/>
          <a:lstStyle>
            <a:lvl1pPr algn="l" defTabSz="914377" rtl="0" eaLnBrk="1" latinLnBrk="0" hangingPunct="1">
              <a:spcBef>
                <a:spcPct val="0"/>
              </a:spcBef>
              <a:buNone/>
              <a:defRPr sz="3800" kern="1200">
                <a:solidFill>
                  <a:srgbClr val="D88C27"/>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D88C27"/>
                </a:solidFill>
                <a:effectLst/>
                <a:uLnTx/>
                <a:uFillTx/>
                <a:latin typeface="Arial" panose="020B0604020202020204"/>
                <a:ea typeface="+mj-ea"/>
                <a:cs typeface="+mj-cs"/>
              </a:rPr>
              <a:t>Data analytics</a:t>
            </a:r>
            <a:r>
              <a:rPr kumimoji="0" lang="en-GB" sz="3600" b="1" i="0" u="none" strike="noStrike" kern="1200" cap="none" spc="0" normalizeH="0" noProof="0" dirty="0">
                <a:ln>
                  <a:noFill/>
                </a:ln>
                <a:solidFill>
                  <a:srgbClr val="D88C27"/>
                </a:solidFill>
                <a:effectLst/>
                <a:uLnTx/>
                <a:uFillTx/>
                <a:latin typeface="Arial" panose="020B0604020202020204"/>
                <a:ea typeface="+mj-ea"/>
                <a:cs typeface="+mj-cs"/>
              </a:rPr>
              <a:t> platform</a:t>
            </a:r>
            <a:endParaRPr kumimoji="0" lang="en-GB" sz="3600" b="1" i="0" u="none" strike="noStrike" kern="1200" cap="none" spc="0" normalizeH="0" baseline="0" noProof="0" dirty="0">
              <a:ln>
                <a:noFill/>
              </a:ln>
              <a:solidFill>
                <a:srgbClr val="D88C27"/>
              </a:solidFill>
              <a:effectLst/>
              <a:uLnTx/>
              <a:uFillTx/>
              <a:latin typeface="Arial" panose="020B0604020202020204"/>
              <a:ea typeface="+mj-ea"/>
              <a:cs typeface="+mj-cs"/>
            </a:endParaRPr>
          </a:p>
        </p:txBody>
      </p:sp>
      <p:sp>
        <p:nvSpPr>
          <p:cNvPr id="12" name="Rectangle 11">
            <a:extLst>
              <a:ext uri="{FF2B5EF4-FFF2-40B4-BE49-F238E27FC236}">
                <a16:creationId xmlns:a16="http://schemas.microsoft.com/office/drawing/2014/main" id="{4D2E55F1-923C-EA4B-98D2-D86B9A3A16C3}"/>
              </a:ext>
            </a:extLst>
          </p:cNvPr>
          <p:cNvSpPr/>
          <p:nvPr/>
        </p:nvSpPr>
        <p:spPr>
          <a:xfrm>
            <a:off x="1429035" y="3063147"/>
            <a:ext cx="2943225" cy="2215991"/>
          </a:xfrm>
          <a:prstGeom prst="rect">
            <a:avLst/>
          </a:prstGeom>
        </p:spPr>
        <p:txBody>
          <a:bodyPr wrap="square" lIns="0" tIns="0" rIns="0" bIns="0">
            <a:spAutoFit/>
          </a:bodyPr>
          <a:lstStyle/>
          <a:p>
            <a:r>
              <a:rPr lang="en-GB" dirty="0">
                <a:solidFill>
                  <a:srgbClr val="525157"/>
                </a:solidFill>
              </a:rPr>
              <a:t>Real-time insights into the </a:t>
            </a:r>
            <a:r>
              <a:rPr lang="en-GB" dirty="0" err="1">
                <a:solidFill>
                  <a:srgbClr val="525157"/>
                </a:solidFill>
              </a:rPr>
              <a:t>agri</a:t>
            </a:r>
            <a:r>
              <a:rPr lang="en-GB" dirty="0">
                <a:solidFill>
                  <a:srgbClr val="525157"/>
                </a:solidFill>
              </a:rPr>
              <a:t>-food supply chain from multiple trusted data sources, enabling our customers to react quickly and forecast effectively, driving greater efficiency and maximizing profits</a:t>
            </a:r>
            <a:r>
              <a:rPr lang="en-GB" dirty="0"/>
              <a:t>.</a:t>
            </a:r>
            <a:endParaRPr lang="en-US" dirty="0"/>
          </a:p>
        </p:txBody>
      </p:sp>
      <p:pic>
        <p:nvPicPr>
          <p:cNvPr id="13" name="Picture 12">
            <a:extLst>
              <a:ext uri="{FF2B5EF4-FFF2-40B4-BE49-F238E27FC236}">
                <a16:creationId xmlns:a16="http://schemas.microsoft.com/office/drawing/2014/main" id="{2CA1BF25-8D17-B344-8D0B-A578C80F4D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Tree>
    <p:extLst>
      <p:ext uri="{BB962C8B-B14F-4D97-AF65-F5344CB8AC3E}">
        <p14:creationId xmlns:p14="http://schemas.microsoft.com/office/powerpoint/2010/main" val="3500647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E3F527-1D89-9946-B193-52B980F2A40B}"/>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5" name="Picture 4">
            <a:extLst>
              <a:ext uri="{FF2B5EF4-FFF2-40B4-BE49-F238E27FC236}">
                <a16:creationId xmlns:a16="http://schemas.microsoft.com/office/drawing/2014/main" id="{81E8E60B-7DFE-B343-8634-68952F25F1A5}"/>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19666" b="-6627"/>
          <a:stretch/>
        </p:blipFill>
        <p:spPr>
          <a:xfrm rot="10800000">
            <a:off x="-11593" y="4613908"/>
            <a:ext cx="4029923" cy="2244091"/>
          </a:xfrm>
          <a:prstGeom prst="rect">
            <a:avLst/>
          </a:prstGeom>
        </p:spPr>
      </p:pic>
      <p:sp>
        <p:nvSpPr>
          <p:cNvPr id="6" name="Rectangle 5">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2B6D24A-E1A3-AA4E-AA17-DAC30FA47D0E}"/>
              </a:ext>
            </a:extLst>
          </p:cNvPr>
          <p:cNvSpPr/>
          <p:nvPr/>
        </p:nvSpPr>
        <p:spPr>
          <a:xfrm>
            <a:off x="615141" y="99227"/>
            <a:ext cx="6026515"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Data analytics</a:t>
            </a:r>
            <a:r>
              <a:rPr kumimoji="0" lang="en-GB" sz="3200" b="1" i="0" u="none" strike="noStrike" kern="1200" cap="none" spc="0" normalizeH="0" noProof="0" dirty="0">
                <a:ln>
                  <a:noFill/>
                </a:ln>
                <a:solidFill>
                  <a:prstClr val="white"/>
                </a:solidFill>
                <a:effectLst/>
                <a:uLnTx/>
                <a:uFillTx/>
                <a:latin typeface="Arial" panose="020B0604020202020204"/>
                <a:ea typeface="+mn-ea"/>
                <a:cs typeface="+mn-cs"/>
              </a:rPr>
              <a:t> platform</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FC1136D8-49C3-B14C-95BF-20FD60820E6A}"/>
              </a:ext>
            </a:extLst>
          </p:cNvPr>
          <p:cNvPicPr>
            <a:picLocks noChangeAspect="1"/>
          </p:cNvPicPr>
          <p:nvPr/>
        </p:nvPicPr>
        <p:blipFill rotWithShape="1">
          <a:blip r:embed="rId3"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9" name="Picture 8">
            <a:extLst>
              <a:ext uri="{FF2B5EF4-FFF2-40B4-BE49-F238E27FC236}">
                <a16:creationId xmlns:a16="http://schemas.microsoft.com/office/drawing/2014/main" id="{67DB82B6-2373-314C-86BE-C921F5237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10" name="Picture 9">
            <a:extLst>
              <a:ext uri="{FF2B5EF4-FFF2-40B4-BE49-F238E27FC236}">
                <a16:creationId xmlns:a16="http://schemas.microsoft.com/office/drawing/2014/main" id="{2F718EEC-2576-7B4B-B9B8-223F421156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773" y="1316569"/>
            <a:ext cx="8227527" cy="4601632"/>
          </a:xfrm>
          <a:prstGeom prst="rect">
            <a:avLst/>
          </a:prstGeom>
        </p:spPr>
      </p:pic>
      <p:sp>
        <p:nvSpPr>
          <p:cNvPr id="11" name="Rectangle 10">
            <a:extLst>
              <a:ext uri="{FF2B5EF4-FFF2-40B4-BE49-F238E27FC236}">
                <a16:creationId xmlns:a16="http://schemas.microsoft.com/office/drawing/2014/main" id="{B28B5837-FE7D-2546-AACA-83A3A508425F}"/>
              </a:ext>
            </a:extLst>
          </p:cNvPr>
          <p:cNvSpPr/>
          <p:nvPr/>
        </p:nvSpPr>
        <p:spPr>
          <a:xfrm>
            <a:off x="9184897" y="1692951"/>
            <a:ext cx="2097151" cy="592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FD3AAF48-8ACF-274C-8F38-EC0B89EA4C6A}"/>
              </a:ext>
            </a:extLst>
          </p:cNvPr>
          <p:cNvSpPr/>
          <p:nvPr/>
        </p:nvSpPr>
        <p:spPr>
          <a:xfrm>
            <a:off x="9184897" y="2353351"/>
            <a:ext cx="2097151" cy="592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806918D-21D9-CE45-ADF8-737F996B90BE}"/>
              </a:ext>
            </a:extLst>
          </p:cNvPr>
          <p:cNvSpPr/>
          <p:nvPr/>
        </p:nvSpPr>
        <p:spPr>
          <a:xfrm>
            <a:off x="9184897" y="3013748"/>
            <a:ext cx="2097151" cy="592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42F0731-B11B-5349-A077-5CC5900E2C01}"/>
              </a:ext>
            </a:extLst>
          </p:cNvPr>
          <p:cNvSpPr/>
          <p:nvPr/>
        </p:nvSpPr>
        <p:spPr>
          <a:xfrm>
            <a:off x="9184897" y="3674148"/>
            <a:ext cx="2097151" cy="592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A408525C-54A8-6A4A-A8E7-2D219547F26C}"/>
              </a:ext>
            </a:extLst>
          </p:cNvPr>
          <p:cNvSpPr/>
          <p:nvPr/>
        </p:nvSpPr>
        <p:spPr>
          <a:xfrm>
            <a:off x="9184897" y="4334548"/>
            <a:ext cx="2097151" cy="592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22172BF9-2735-654C-86F1-FF398CD53659}"/>
              </a:ext>
            </a:extLst>
          </p:cNvPr>
          <p:cNvSpPr/>
          <p:nvPr/>
        </p:nvSpPr>
        <p:spPr>
          <a:xfrm>
            <a:off x="9407779" y="1821152"/>
            <a:ext cx="1689897" cy="307777"/>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r>
              <a:rPr kumimoji="0" lang="en-GB" sz="2000" b="0" i="0" u="none" strike="noStrike" kern="1200" cap="none" spc="0" normalizeH="0" baseline="0" noProof="0" dirty="0">
                <a:ln>
                  <a:noFill/>
                </a:ln>
                <a:solidFill>
                  <a:srgbClr val="525157"/>
                </a:solidFill>
                <a:effectLst/>
                <a:uLnTx/>
                <a:uFillTx/>
                <a:latin typeface="Arial" panose="020B0604020202020204"/>
                <a:ea typeface="+mn-ea"/>
                <a:cs typeface="+mn-cs"/>
              </a:rPr>
              <a:t>Collect</a:t>
            </a:r>
          </a:p>
        </p:txBody>
      </p:sp>
      <p:sp>
        <p:nvSpPr>
          <p:cNvPr id="17" name="Rectangle 16">
            <a:extLst>
              <a:ext uri="{FF2B5EF4-FFF2-40B4-BE49-F238E27FC236}">
                <a16:creationId xmlns:a16="http://schemas.microsoft.com/office/drawing/2014/main" id="{E7909C0A-DE5D-7246-9461-0583E2F761B0}"/>
              </a:ext>
            </a:extLst>
          </p:cNvPr>
          <p:cNvSpPr/>
          <p:nvPr/>
        </p:nvSpPr>
        <p:spPr>
          <a:xfrm>
            <a:off x="9407779" y="2481552"/>
            <a:ext cx="1689897" cy="307777"/>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r>
              <a:rPr kumimoji="0" lang="en-GB" sz="2000" b="0" i="0" u="none" strike="noStrike" kern="1200" cap="none" spc="0" normalizeH="0" baseline="0" noProof="0" dirty="0">
                <a:ln>
                  <a:noFill/>
                </a:ln>
                <a:solidFill>
                  <a:srgbClr val="525157"/>
                </a:solidFill>
                <a:effectLst/>
                <a:uLnTx/>
                <a:uFillTx/>
                <a:latin typeface="Arial" panose="020B0604020202020204"/>
                <a:ea typeface="+mn-ea"/>
                <a:cs typeface="+mn-cs"/>
              </a:rPr>
              <a:t>Standardize</a:t>
            </a:r>
          </a:p>
        </p:txBody>
      </p:sp>
      <p:sp>
        <p:nvSpPr>
          <p:cNvPr id="18" name="Rectangle 17">
            <a:extLst>
              <a:ext uri="{FF2B5EF4-FFF2-40B4-BE49-F238E27FC236}">
                <a16:creationId xmlns:a16="http://schemas.microsoft.com/office/drawing/2014/main" id="{18415F40-CCE5-014D-8763-344E36859550}"/>
              </a:ext>
            </a:extLst>
          </p:cNvPr>
          <p:cNvSpPr/>
          <p:nvPr/>
        </p:nvSpPr>
        <p:spPr>
          <a:xfrm>
            <a:off x="9407779" y="3141949"/>
            <a:ext cx="1689897" cy="307777"/>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r>
              <a:rPr kumimoji="0" lang="en-GB" sz="2000" b="0" i="0" u="none" strike="noStrike" kern="1200" cap="none" spc="0" normalizeH="0" baseline="0" noProof="0" dirty="0">
                <a:ln>
                  <a:noFill/>
                </a:ln>
                <a:solidFill>
                  <a:srgbClr val="525157"/>
                </a:solidFill>
                <a:effectLst/>
                <a:uLnTx/>
                <a:uFillTx/>
                <a:latin typeface="Arial" panose="020B0604020202020204"/>
                <a:ea typeface="+mn-ea"/>
                <a:cs typeface="+mn-cs"/>
              </a:rPr>
              <a:t>Cleanse</a:t>
            </a:r>
          </a:p>
        </p:txBody>
      </p:sp>
      <p:sp>
        <p:nvSpPr>
          <p:cNvPr id="19" name="Rectangle 18">
            <a:extLst>
              <a:ext uri="{FF2B5EF4-FFF2-40B4-BE49-F238E27FC236}">
                <a16:creationId xmlns:a16="http://schemas.microsoft.com/office/drawing/2014/main" id="{3425EFB5-7E44-0140-A5EF-51BF69CD3CBE}"/>
              </a:ext>
            </a:extLst>
          </p:cNvPr>
          <p:cNvSpPr/>
          <p:nvPr/>
        </p:nvSpPr>
        <p:spPr>
          <a:xfrm>
            <a:off x="9407779" y="3802349"/>
            <a:ext cx="1689897" cy="307777"/>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r>
              <a:rPr kumimoji="0" lang="en-GB" sz="2000" b="0" i="0" u="none" strike="noStrike" kern="1200" cap="none" spc="0" normalizeH="0" baseline="0" noProof="0" dirty="0">
                <a:ln>
                  <a:noFill/>
                </a:ln>
                <a:solidFill>
                  <a:srgbClr val="525157"/>
                </a:solidFill>
                <a:effectLst/>
                <a:uLnTx/>
                <a:uFillTx/>
                <a:latin typeface="Arial" panose="020B0604020202020204"/>
                <a:ea typeface="+mn-ea"/>
                <a:cs typeface="+mn-cs"/>
              </a:rPr>
              <a:t>Enrich</a:t>
            </a:r>
          </a:p>
        </p:txBody>
      </p:sp>
      <p:sp>
        <p:nvSpPr>
          <p:cNvPr id="20" name="Rectangle 19">
            <a:extLst>
              <a:ext uri="{FF2B5EF4-FFF2-40B4-BE49-F238E27FC236}">
                <a16:creationId xmlns:a16="http://schemas.microsoft.com/office/drawing/2014/main" id="{333A837B-96FB-9346-80C9-640242EC59A4}"/>
              </a:ext>
            </a:extLst>
          </p:cNvPr>
          <p:cNvSpPr/>
          <p:nvPr/>
        </p:nvSpPr>
        <p:spPr>
          <a:xfrm>
            <a:off x="9407779" y="4462749"/>
            <a:ext cx="1689897" cy="307777"/>
          </a:xfrm>
          <a:prstGeom prst="rect">
            <a:avLst/>
          </a:prstGeom>
        </p:spPr>
        <p:txBody>
          <a:bodyPr wrap="square" lIns="0" tIns="0" rIns="0" bIns="0">
            <a:spAutoFit/>
          </a:bodyPr>
          <a:lstStyle/>
          <a:p>
            <a:pPr marL="0" marR="0" lvl="0" indent="0" algn="l" defTabSz="914377" rtl="0" eaLnBrk="1" fontAlgn="auto" latinLnBrk="0" hangingPunct="1">
              <a:lnSpc>
                <a:spcPct val="100000"/>
              </a:lnSpc>
              <a:spcBef>
                <a:spcPct val="20000"/>
              </a:spcBef>
              <a:spcAft>
                <a:spcPts val="0"/>
              </a:spcAft>
              <a:buClrTx/>
              <a:buSzTx/>
              <a:buFontTx/>
              <a:buNone/>
              <a:tabLst/>
              <a:defRPr/>
            </a:pPr>
            <a:r>
              <a:rPr kumimoji="0" lang="en-GB" sz="2000" b="0" i="0" u="none" strike="noStrike" kern="1200" cap="none" spc="0" normalizeH="0" baseline="0" noProof="0" dirty="0" err="1">
                <a:ln>
                  <a:noFill/>
                </a:ln>
                <a:solidFill>
                  <a:srgbClr val="525157"/>
                </a:solidFill>
                <a:effectLst/>
                <a:uLnTx/>
                <a:uFillTx/>
                <a:latin typeface="Arial" panose="020B0604020202020204"/>
                <a:ea typeface="+mn-ea"/>
                <a:cs typeface="+mn-cs"/>
              </a:rPr>
              <a:t>Analyze</a:t>
            </a:r>
            <a:endParaRPr kumimoji="0" lang="en-GB" sz="2000" b="0" i="0" u="none" strike="noStrike" kern="1200" cap="none" spc="0" normalizeH="0" baseline="0" noProof="0" dirty="0">
              <a:ln>
                <a:noFill/>
              </a:ln>
              <a:solidFill>
                <a:srgbClr val="525157"/>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60E56D37-CDEC-244F-B1FA-199FB2F0BB59}"/>
              </a:ext>
            </a:extLst>
          </p:cNvPr>
          <p:cNvSpPr/>
          <p:nvPr/>
        </p:nvSpPr>
        <p:spPr>
          <a:xfrm flipH="1">
            <a:off x="9048078" y="1692951"/>
            <a:ext cx="87458" cy="592668"/>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7E9E6AB5-ABCE-7A49-82C7-B3AEC36F5509}"/>
              </a:ext>
            </a:extLst>
          </p:cNvPr>
          <p:cNvSpPr/>
          <p:nvPr/>
        </p:nvSpPr>
        <p:spPr>
          <a:xfrm flipH="1">
            <a:off x="9048078" y="2359378"/>
            <a:ext cx="87458" cy="592668"/>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A66B10E2-3014-B94F-80B9-A8FEA02FF6CE}"/>
              </a:ext>
            </a:extLst>
          </p:cNvPr>
          <p:cNvSpPr/>
          <p:nvPr/>
        </p:nvSpPr>
        <p:spPr>
          <a:xfrm flipH="1">
            <a:off x="9048078" y="3010307"/>
            <a:ext cx="87458" cy="592668"/>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BF490213-227C-6C4E-9326-E2120D517924}"/>
              </a:ext>
            </a:extLst>
          </p:cNvPr>
          <p:cNvSpPr/>
          <p:nvPr/>
        </p:nvSpPr>
        <p:spPr>
          <a:xfrm flipH="1">
            <a:off x="9048078" y="3676734"/>
            <a:ext cx="87458" cy="592668"/>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432F5352-D995-D040-8DF7-1DB087A58B6D}"/>
              </a:ext>
            </a:extLst>
          </p:cNvPr>
          <p:cNvSpPr/>
          <p:nvPr/>
        </p:nvSpPr>
        <p:spPr>
          <a:xfrm flipH="1">
            <a:off x="9048078" y="4335412"/>
            <a:ext cx="87458" cy="592668"/>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007834E2-D1EB-0C40-84CA-E3E3F6FBA374}"/>
              </a:ext>
            </a:extLst>
          </p:cNvPr>
          <p:cNvSpPr/>
          <p:nvPr/>
        </p:nvSpPr>
        <p:spPr>
          <a:xfrm rot="5400000" flipH="1">
            <a:off x="8875663" y="3496570"/>
            <a:ext cx="78305" cy="266524"/>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1A6B1F68-62C3-A746-9579-6BD603D930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3910" y="3163231"/>
            <a:ext cx="853147" cy="845320"/>
          </a:xfrm>
          <a:prstGeom prst="rect">
            <a:avLst/>
          </a:prstGeom>
        </p:spPr>
      </p:pic>
      <p:sp>
        <p:nvSpPr>
          <p:cNvPr id="28" name="Rectangle 27">
            <a:extLst>
              <a:ext uri="{FF2B5EF4-FFF2-40B4-BE49-F238E27FC236}">
                <a16:creationId xmlns:a16="http://schemas.microsoft.com/office/drawing/2014/main" id="{A408525C-54A8-6A4A-A8E7-2D219547F26C}"/>
              </a:ext>
            </a:extLst>
          </p:cNvPr>
          <p:cNvSpPr/>
          <p:nvPr/>
        </p:nvSpPr>
        <p:spPr>
          <a:xfrm>
            <a:off x="9184897" y="5055417"/>
            <a:ext cx="2097151" cy="592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333A837B-96FB-9346-80C9-640242EC59A4}"/>
              </a:ext>
            </a:extLst>
          </p:cNvPr>
          <p:cNvSpPr/>
          <p:nvPr/>
        </p:nvSpPr>
        <p:spPr>
          <a:xfrm>
            <a:off x="9407779" y="5133002"/>
            <a:ext cx="1689897" cy="307777"/>
          </a:xfrm>
          <a:prstGeom prst="rect">
            <a:avLst/>
          </a:prstGeom>
        </p:spPr>
        <p:txBody>
          <a:bodyPr wrap="square" lIns="0" tIns="0" rIns="0" bIns="0">
            <a:spAutoFit/>
          </a:bodyPr>
          <a:lstStyle/>
          <a:p>
            <a:pPr defTabSz="914377">
              <a:spcBef>
                <a:spcPct val="20000"/>
              </a:spcBef>
              <a:defRPr/>
            </a:pPr>
            <a:r>
              <a:rPr lang="en-GB" sz="2000" dirty="0">
                <a:solidFill>
                  <a:srgbClr val="525157"/>
                </a:solidFill>
              </a:rPr>
              <a:t>Action</a:t>
            </a:r>
            <a:endParaRPr kumimoji="0" lang="en-GB" sz="2000" b="0" i="0" u="none" strike="noStrike" kern="1200" cap="none" spc="0" normalizeH="0" baseline="0" noProof="0" dirty="0">
              <a:ln>
                <a:noFill/>
              </a:ln>
              <a:solidFill>
                <a:srgbClr val="525157"/>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432F5352-D995-D040-8DF7-1DB087A58B6D}"/>
              </a:ext>
            </a:extLst>
          </p:cNvPr>
          <p:cNvSpPr/>
          <p:nvPr/>
        </p:nvSpPr>
        <p:spPr>
          <a:xfrm flipH="1">
            <a:off x="9048078" y="5005665"/>
            <a:ext cx="87458" cy="592668"/>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5100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E3F527-1D89-9946-B193-52B980F2A40B}"/>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5" name="Picture 4">
            <a:extLst>
              <a:ext uri="{FF2B5EF4-FFF2-40B4-BE49-F238E27FC236}">
                <a16:creationId xmlns:a16="http://schemas.microsoft.com/office/drawing/2014/main" id="{81E8E60B-7DFE-B343-8634-68952F25F1A5}"/>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19666" b="-6627"/>
          <a:stretch/>
        </p:blipFill>
        <p:spPr>
          <a:xfrm rot="10800000">
            <a:off x="-11593" y="4613908"/>
            <a:ext cx="4029923" cy="2244091"/>
          </a:xfrm>
          <a:prstGeom prst="rect">
            <a:avLst/>
          </a:prstGeom>
        </p:spPr>
      </p:pic>
      <p:sp>
        <p:nvSpPr>
          <p:cNvPr id="6" name="Rectangle 5">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2B6D24A-E1A3-AA4E-AA17-DAC30FA47D0E}"/>
              </a:ext>
            </a:extLst>
          </p:cNvPr>
          <p:cNvSpPr/>
          <p:nvPr/>
        </p:nvSpPr>
        <p:spPr>
          <a:xfrm>
            <a:off x="615141" y="99227"/>
            <a:ext cx="6026515"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Data analytics</a:t>
            </a:r>
            <a:r>
              <a:rPr kumimoji="0" lang="en-GB" sz="3200" b="1" i="0" u="none" strike="noStrike" kern="1200" cap="none" spc="0" normalizeH="0" noProof="0" dirty="0">
                <a:ln>
                  <a:noFill/>
                </a:ln>
                <a:solidFill>
                  <a:prstClr val="white"/>
                </a:solidFill>
                <a:effectLst/>
                <a:uLnTx/>
                <a:uFillTx/>
                <a:latin typeface="Arial" panose="020B0604020202020204"/>
                <a:ea typeface="+mn-ea"/>
                <a:cs typeface="+mn-cs"/>
              </a:rPr>
              <a:t> platform</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FC1136D8-49C3-B14C-95BF-20FD60820E6A}"/>
              </a:ext>
            </a:extLst>
          </p:cNvPr>
          <p:cNvPicPr>
            <a:picLocks noChangeAspect="1"/>
          </p:cNvPicPr>
          <p:nvPr/>
        </p:nvPicPr>
        <p:blipFill rotWithShape="1">
          <a:blip r:embed="rId3"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9" name="Picture 8">
            <a:extLst>
              <a:ext uri="{FF2B5EF4-FFF2-40B4-BE49-F238E27FC236}">
                <a16:creationId xmlns:a16="http://schemas.microsoft.com/office/drawing/2014/main" id="{67DB82B6-2373-314C-86BE-C921F5237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653" y="709980"/>
            <a:ext cx="10073103" cy="5872161"/>
          </a:xfrm>
          <a:prstGeom prst="rect">
            <a:avLst/>
          </a:prstGeom>
        </p:spPr>
      </p:pic>
    </p:spTree>
    <p:extLst>
      <p:ext uri="{BB962C8B-B14F-4D97-AF65-F5344CB8AC3E}">
        <p14:creationId xmlns:p14="http://schemas.microsoft.com/office/powerpoint/2010/main" val="2455758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E3F527-1D89-9946-B193-52B980F2A40B}"/>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5" name="Picture 4">
            <a:extLst>
              <a:ext uri="{FF2B5EF4-FFF2-40B4-BE49-F238E27FC236}">
                <a16:creationId xmlns:a16="http://schemas.microsoft.com/office/drawing/2014/main" id="{81E8E60B-7DFE-B343-8634-68952F25F1A5}"/>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19666" b="-6627"/>
          <a:stretch/>
        </p:blipFill>
        <p:spPr>
          <a:xfrm rot="10800000">
            <a:off x="-11593" y="4613908"/>
            <a:ext cx="4029923" cy="2244091"/>
          </a:xfrm>
          <a:prstGeom prst="rect">
            <a:avLst/>
          </a:prstGeom>
        </p:spPr>
      </p:pic>
      <p:sp>
        <p:nvSpPr>
          <p:cNvPr id="6" name="Rectangle 5">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FC1136D8-49C3-B14C-95BF-20FD60820E6A}"/>
              </a:ext>
            </a:extLst>
          </p:cNvPr>
          <p:cNvPicPr>
            <a:picLocks noChangeAspect="1"/>
          </p:cNvPicPr>
          <p:nvPr/>
        </p:nvPicPr>
        <p:blipFill rotWithShape="1">
          <a:blip r:embed="rId3"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9" name="Picture 8">
            <a:extLst>
              <a:ext uri="{FF2B5EF4-FFF2-40B4-BE49-F238E27FC236}">
                <a16:creationId xmlns:a16="http://schemas.microsoft.com/office/drawing/2014/main" id="{67DB82B6-2373-314C-86BE-C921F5237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88" name="TextBox 87">
            <a:extLst>
              <a:ext uri="{FF2B5EF4-FFF2-40B4-BE49-F238E27FC236}">
                <a16:creationId xmlns:a16="http://schemas.microsoft.com/office/drawing/2014/main" id="{2FF39FB7-DA7D-814D-A238-7206C3E84E1F}"/>
              </a:ext>
            </a:extLst>
          </p:cNvPr>
          <p:cNvSpPr txBox="1"/>
          <p:nvPr/>
        </p:nvSpPr>
        <p:spPr>
          <a:xfrm>
            <a:off x="470544" y="2036087"/>
            <a:ext cx="214335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The Farm Management Systems we already connect to – or working on connecting.</a:t>
            </a:r>
          </a:p>
        </p:txBody>
      </p:sp>
      <p:sp>
        <p:nvSpPr>
          <p:cNvPr id="89" name="Title 1">
            <a:extLst>
              <a:ext uri="{FF2B5EF4-FFF2-40B4-BE49-F238E27FC236}">
                <a16:creationId xmlns:a16="http://schemas.microsoft.com/office/drawing/2014/main" id="{8AC6A751-37DC-2644-AAA6-726C234246D6}"/>
              </a:ext>
            </a:extLst>
          </p:cNvPr>
          <p:cNvSpPr txBox="1">
            <a:spLocks/>
          </p:cNvSpPr>
          <p:nvPr/>
        </p:nvSpPr>
        <p:spPr>
          <a:xfrm>
            <a:off x="9271634" y="979991"/>
            <a:ext cx="2532746" cy="356400"/>
          </a:xfrm>
          <a:prstGeom prst="homePlate">
            <a:avLst/>
          </a:prstGeom>
          <a:solidFill>
            <a:srgbClr val="D78B27"/>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a:ea typeface="+mj-ea"/>
                <a:cs typeface="+mj-cs"/>
              </a:rPr>
              <a:t>Delivery</a:t>
            </a:r>
          </a:p>
        </p:txBody>
      </p:sp>
      <p:sp>
        <p:nvSpPr>
          <p:cNvPr id="90" name="Pentagon 89">
            <a:extLst>
              <a:ext uri="{FF2B5EF4-FFF2-40B4-BE49-F238E27FC236}">
                <a16:creationId xmlns:a16="http://schemas.microsoft.com/office/drawing/2014/main" id="{D86F806D-65B8-4544-9A77-BCA1A8088985}"/>
              </a:ext>
            </a:extLst>
          </p:cNvPr>
          <p:cNvSpPr/>
          <p:nvPr/>
        </p:nvSpPr>
        <p:spPr>
          <a:xfrm rot="5400000">
            <a:off x="1373252" y="770349"/>
            <a:ext cx="463751" cy="2095147"/>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7834A618-731F-6D4F-A9F6-E6CBB01166EA}"/>
              </a:ext>
            </a:extLst>
          </p:cNvPr>
          <p:cNvSpPr/>
          <p:nvPr/>
        </p:nvSpPr>
        <p:spPr>
          <a:xfrm>
            <a:off x="1289314" y="1599160"/>
            <a:ext cx="628697"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D78B27"/>
                </a:solidFill>
                <a:effectLst/>
                <a:uLnTx/>
                <a:uFillTx/>
                <a:latin typeface="Arial" panose="020B0604020202020204"/>
                <a:ea typeface="+mn-ea"/>
                <a:cs typeface="+mn-cs"/>
              </a:rPr>
              <a:t>CORE</a:t>
            </a:r>
          </a:p>
        </p:txBody>
      </p:sp>
      <p:pic>
        <p:nvPicPr>
          <p:cNvPr id="92" name="Picture 91">
            <a:extLst>
              <a:ext uri="{FF2B5EF4-FFF2-40B4-BE49-F238E27FC236}">
                <a16:creationId xmlns:a16="http://schemas.microsoft.com/office/drawing/2014/main" id="{5A83BD5A-E5CD-4045-8C9D-AA79B3AABF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102" y="2627911"/>
            <a:ext cx="1186565" cy="357288"/>
          </a:xfrm>
          <a:prstGeom prst="rect">
            <a:avLst/>
          </a:prstGeom>
        </p:spPr>
      </p:pic>
      <p:pic>
        <p:nvPicPr>
          <p:cNvPr id="93" name="Picture 2" descr="Image result for agx logo">
            <a:extLst>
              <a:ext uri="{FF2B5EF4-FFF2-40B4-BE49-F238E27FC236}">
                <a16:creationId xmlns:a16="http://schemas.microsoft.com/office/drawing/2014/main" id="{D6502AD7-0060-9443-8233-AC58F6CFC14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6123"/>
          <a:stretch/>
        </p:blipFill>
        <p:spPr bwMode="auto">
          <a:xfrm>
            <a:off x="578282" y="3193549"/>
            <a:ext cx="672198" cy="37164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Image result for backpaddock">
            <a:extLst>
              <a:ext uri="{FF2B5EF4-FFF2-40B4-BE49-F238E27FC236}">
                <a16:creationId xmlns:a16="http://schemas.microsoft.com/office/drawing/2014/main" id="{8C01D9A8-AEF2-9943-9EE4-BA6046DF51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85" y="2604726"/>
            <a:ext cx="513305" cy="422722"/>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95" name="Picture 6" descr="Image result for agworld australia">
            <a:extLst>
              <a:ext uri="{FF2B5EF4-FFF2-40B4-BE49-F238E27FC236}">
                <a16:creationId xmlns:a16="http://schemas.microsoft.com/office/drawing/2014/main" id="{56AA680A-5774-C54F-A35A-6E055024BCE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370"/>
          <a:stretch/>
        </p:blipFill>
        <p:spPr bwMode="auto">
          <a:xfrm>
            <a:off x="1263309" y="3156283"/>
            <a:ext cx="441835" cy="40606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6" name="Pentagon 95">
            <a:extLst>
              <a:ext uri="{FF2B5EF4-FFF2-40B4-BE49-F238E27FC236}">
                <a16:creationId xmlns:a16="http://schemas.microsoft.com/office/drawing/2014/main" id="{912847DD-5165-E449-B192-CE35B1C50929}"/>
              </a:ext>
            </a:extLst>
          </p:cNvPr>
          <p:cNvSpPr/>
          <p:nvPr/>
        </p:nvSpPr>
        <p:spPr>
          <a:xfrm rot="5400000">
            <a:off x="1373252" y="3022459"/>
            <a:ext cx="463751" cy="2095147"/>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7" name="Rectangle 96">
            <a:extLst>
              <a:ext uri="{FF2B5EF4-FFF2-40B4-BE49-F238E27FC236}">
                <a16:creationId xmlns:a16="http://schemas.microsoft.com/office/drawing/2014/main" id="{D249F3C8-6D26-F945-B95B-3C60E2643420}"/>
              </a:ext>
            </a:extLst>
          </p:cNvPr>
          <p:cNvSpPr/>
          <p:nvPr/>
        </p:nvSpPr>
        <p:spPr>
          <a:xfrm>
            <a:off x="960339" y="3851270"/>
            <a:ext cx="120257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D78B27"/>
                </a:solidFill>
                <a:effectLst/>
                <a:uLnTx/>
                <a:uFillTx/>
                <a:latin typeface="Arial" panose="020B0604020202020204"/>
                <a:ea typeface="+mn-ea"/>
                <a:cs typeface="+mn-cs"/>
              </a:rPr>
              <a:t>SUPPORTING</a:t>
            </a:r>
          </a:p>
        </p:txBody>
      </p:sp>
      <p:sp>
        <p:nvSpPr>
          <p:cNvPr id="98" name="TextBox 97">
            <a:extLst>
              <a:ext uri="{FF2B5EF4-FFF2-40B4-BE49-F238E27FC236}">
                <a16:creationId xmlns:a16="http://schemas.microsoft.com/office/drawing/2014/main" id="{0C42BBF1-2A9C-424A-98E2-93094CE76589}"/>
              </a:ext>
            </a:extLst>
          </p:cNvPr>
          <p:cNvSpPr txBox="1"/>
          <p:nvPr/>
        </p:nvSpPr>
        <p:spPr>
          <a:xfrm>
            <a:off x="500615" y="4298385"/>
            <a:ext cx="21433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Other data sources we consume for enrichment or hygiene purposes.</a:t>
            </a:r>
          </a:p>
        </p:txBody>
      </p:sp>
      <p:pic>
        <p:nvPicPr>
          <p:cNvPr id="99" name="Picture 18" descr="http://gisgba.geologie.ac.at/geonames/css/img/logoGeoNames.png">
            <a:extLst>
              <a:ext uri="{FF2B5EF4-FFF2-40B4-BE49-F238E27FC236}">
                <a16:creationId xmlns:a16="http://schemas.microsoft.com/office/drawing/2014/main" id="{A93DB355-AECE-9246-B434-01BC2E36EE8A}"/>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06773" y="5828638"/>
            <a:ext cx="847694" cy="23224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D4444700-E7C2-414C-95E0-316278F631D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518" y="5181379"/>
            <a:ext cx="390937" cy="390937"/>
          </a:xfrm>
          <a:prstGeom prst="rect">
            <a:avLst/>
          </a:prstGeom>
        </p:spPr>
      </p:pic>
      <p:pic>
        <p:nvPicPr>
          <p:cNvPr id="101" name="Picture 100">
            <a:extLst>
              <a:ext uri="{FF2B5EF4-FFF2-40B4-BE49-F238E27FC236}">
                <a16:creationId xmlns:a16="http://schemas.microsoft.com/office/drawing/2014/main" id="{F5690040-43EC-9544-9915-723B341D610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15224" y="4803062"/>
            <a:ext cx="679240" cy="277697"/>
          </a:xfrm>
          <a:prstGeom prst="rect">
            <a:avLst/>
          </a:prstGeom>
        </p:spPr>
      </p:pic>
      <p:pic>
        <p:nvPicPr>
          <p:cNvPr id="102" name="Picture 2" descr="Image result for agx logo">
            <a:extLst>
              <a:ext uri="{FF2B5EF4-FFF2-40B4-BE49-F238E27FC236}">
                <a16:creationId xmlns:a16="http://schemas.microsoft.com/office/drawing/2014/main" id="{460C63B9-6866-174C-BF14-055D1B1F553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16123"/>
          <a:stretch/>
        </p:blipFill>
        <p:spPr bwMode="auto">
          <a:xfrm>
            <a:off x="607180" y="4712119"/>
            <a:ext cx="643300" cy="35566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C1629864-B351-F74F-BB37-9B7A91BD165F}"/>
              </a:ext>
            </a:extLst>
          </p:cNvPr>
          <p:cNvPicPr>
            <a:picLocks noChangeAspect="1"/>
          </p:cNvPicPr>
          <p:nvPr/>
        </p:nvPicPr>
        <p:blipFill rotWithShape="1">
          <a:blip r:embed="rId13"/>
          <a:srcRect b="24986"/>
          <a:stretch/>
        </p:blipFill>
        <p:spPr>
          <a:xfrm>
            <a:off x="605527" y="5752033"/>
            <a:ext cx="810470" cy="290817"/>
          </a:xfrm>
          <a:prstGeom prst="rect">
            <a:avLst/>
          </a:prstGeom>
        </p:spPr>
      </p:pic>
      <p:sp>
        <p:nvSpPr>
          <p:cNvPr id="104" name="Pentagon 103">
            <a:extLst>
              <a:ext uri="{FF2B5EF4-FFF2-40B4-BE49-F238E27FC236}">
                <a16:creationId xmlns:a16="http://schemas.microsoft.com/office/drawing/2014/main" id="{E10AF7F3-5494-7C47-869F-7EF25A7C3365}"/>
              </a:ext>
            </a:extLst>
          </p:cNvPr>
          <p:cNvSpPr/>
          <p:nvPr/>
        </p:nvSpPr>
        <p:spPr>
          <a:xfrm rot="5400000">
            <a:off x="6049054" y="2036404"/>
            <a:ext cx="463751" cy="1667556"/>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D8A624AB-4D57-B64D-83EA-1D0D5CEDEC86}"/>
              </a:ext>
            </a:extLst>
          </p:cNvPr>
          <p:cNvSpPr/>
          <p:nvPr/>
        </p:nvSpPr>
        <p:spPr>
          <a:xfrm>
            <a:off x="5485272" y="2643379"/>
            <a:ext cx="164782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D78B27"/>
                </a:solidFill>
                <a:effectLst/>
                <a:uLnTx/>
                <a:uFillTx/>
                <a:latin typeface="Arial" panose="020B0604020202020204"/>
                <a:ea typeface="+mn-ea"/>
                <a:cs typeface="+mn-cs"/>
              </a:rPr>
              <a:t>STANDARDISATION</a:t>
            </a:r>
          </a:p>
        </p:txBody>
      </p:sp>
      <p:pic>
        <p:nvPicPr>
          <p:cNvPr id="106" name="Picture 2" descr="http://www.adaptris.com/uploads/pictures/18/content_logo_interlock.png?1375996611">
            <a:extLst>
              <a:ext uri="{FF2B5EF4-FFF2-40B4-BE49-F238E27FC236}">
                <a16:creationId xmlns:a16="http://schemas.microsoft.com/office/drawing/2014/main" id="{85A0ED43-1243-0944-BDAD-D5B939A4E7F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95137" y="2081870"/>
            <a:ext cx="1155756" cy="26365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E5AEEBDE-805F-504E-92A1-8EF9E0AB856D}"/>
              </a:ext>
            </a:extLst>
          </p:cNvPr>
          <p:cNvSpPr txBox="1"/>
          <p:nvPr/>
        </p:nvSpPr>
        <p:spPr>
          <a:xfrm>
            <a:off x="2972756" y="1500456"/>
            <a:ext cx="2143356"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Integration Framework facilitating data communications and messaging between systems.</a:t>
            </a:r>
          </a:p>
        </p:txBody>
      </p:sp>
      <p:pic>
        <p:nvPicPr>
          <p:cNvPr id="108" name="Picture 4" descr="Image result for hpcc systems">
            <a:extLst>
              <a:ext uri="{FF2B5EF4-FFF2-40B4-BE49-F238E27FC236}">
                <a16:creationId xmlns:a16="http://schemas.microsoft.com/office/drawing/2014/main" id="{E125BC4E-8016-5242-AF66-259A982F87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89292" y="3780597"/>
            <a:ext cx="911340" cy="701031"/>
          </a:xfrm>
          <a:prstGeom prst="rect">
            <a:avLst/>
          </a:prstGeom>
          <a:noFill/>
          <a:extLst>
            <a:ext uri="{909E8E84-426E-40DD-AFC4-6F175D3DCCD1}">
              <a14:hiddenFill xmlns:a14="http://schemas.microsoft.com/office/drawing/2010/main">
                <a:solidFill>
                  <a:srgbClr val="FFFFFF"/>
                </a:solidFill>
              </a14:hiddenFill>
            </a:ext>
          </a:extLst>
        </p:spPr>
      </p:pic>
      <p:sp>
        <p:nvSpPr>
          <p:cNvPr id="109" name="Chevron 108">
            <a:extLst>
              <a:ext uri="{FF2B5EF4-FFF2-40B4-BE49-F238E27FC236}">
                <a16:creationId xmlns:a16="http://schemas.microsoft.com/office/drawing/2014/main" id="{4CA1AEB3-F209-6343-BC82-267AD7DC9A93}"/>
              </a:ext>
            </a:extLst>
          </p:cNvPr>
          <p:cNvSpPr/>
          <p:nvPr/>
        </p:nvSpPr>
        <p:spPr>
          <a:xfrm>
            <a:off x="6196698" y="1713532"/>
            <a:ext cx="569298" cy="250054"/>
          </a:xfrm>
          <a:prstGeom prst="chevron">
            <a:avLst>
              <a:gd name="adj" fmla="val 34970"/>
            </a:avLst>
          </a:prstGeom>
          <a:solidFill>
            <a:srgbClr val="F2C3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0" name="TextBox 109">
            <a:extLst>
              <a:ext uri="{FF2B5EF4-FFF2-40B4-BE49-F238E27FC236}">
                <a16:creationId xmlns:a16="http://schemas.microsoft.com/office/drawing/2014/main" id="{9EF221BB-FEAD-8548-9360-BEFD25C2E703}"/>
              </a:ext>
            </a:extLst>
          </p:cNvPr>
          <p:cNvSpPr txBox="1"/>
          <p:nvPr/>
        </p:nvSpPr>
        <p:spPr>
          <a:xfrm>
            <a:off x="5300294" y="2166890"/>
            <a:ext cx="108714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525157"/>
                </a:solidFill>
                <a:effectLst/>
                <a:uLnTx/>
                <a:uFillTx/>
                <a:latin typeface="Arial" panose="020B0604020202020204"/>
                <a:ea typeface="+mn-ea"/>
                <a:cs typeface="+mn-cs"/>
              </a:rPr>
              <a:t>STANDARDIZE</a:t>
            </a:r>
          </a:p>
        </p:txBody>
      </p:sp>
      <p:sp>
        <p:nvSpPr>
          <p:cNvPr id="111" name="TextBox 110">
            <a:extLst>
              <a:ext uri="{FF2B5EF4-FFF2-40B4-BE49-F238E27FC236}">
                <a16:creationId xmlns:a16="http://schemas.microsoft.com/office/drawing/2014/main" id="{001F7A15-6F49-304B-96E6-A77ED61C0A28}"/>
              </a:ext>
            </a:extLst>
          </p:cNvPr>
          <p:cNvSpPr txBox="1"/>
          <p:nvPr/>
        </p:nvSpPr>
        <p:spPr>
          <a:xfrm>
            <a:off x="6673699" y="2171963"/>
            <a:ext cx="98830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525157"/>
                </a:solidFill>
                <a:effectLst/>
                <a:uLnTx/>
                <a:uFillTx/>
                <a:latin typeface="Arial" panose="020B0604020202020204"/>
                <a:ea typeface="+mn-ea"/>
                <a:cs typeface="+mn-cs"/>
              </a:rPr>
              <a:t>CLEANSE</a:t>
            </a:r>
          </a:p>
        </p:txBody>
      </p:sp>
      <p:sp>
        <p:nvSpPr>
          <p:cNvPr id="112" name="TextBox 111">
            <a:extLst>
              <a:ext uri="{FF2B5EF4-FFF2-40B4-BE49-F238E27FC236}">
                <a16:creationId xmlns:a16="http://schemas.microsoft.com/office/drawing/2014/main" id="{9705E51D-CC78-FF4D-9C71-9B036C24E529}"/>
              </a:ext>
            </a:extLst>
          </p:cNvPr>
          <p:cNvSpPr txBox="1"/>
          <p:nvPr/>
        </p:nvSpPr>
        <p:spPr>
          <a:xfrm>
            <a:off x="8227815" y="2164182"/>
            <a:ext cx="580112" cy="2181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525157"/>
                </a:solidFill>
                <a:effectLst/>
                <a:uLnTx/>
                <a:uFillTx/>
                <a:latin typeface="Arial" panose="020B0604020202020204"/>
                <a:ea typeface="+mn-ea"/>
                <a:cs typeface="+mn-cs"/>
              </a:rPr>
              <a:t>ENRICH</a:t>
            </a:r>
          </a:p>
        </p:txBody>
      </p:sp>
      <p:sp>
        <p:nvSpPr>
          <p:cNvPr id="113" name="Pentagon 112">
            <a:extLst>
              <a:ext uri="{FF2B5EF4-FFF2-40B4-BE49-F238E27FC236}">
                <a16:creationId xmlns:a16="http://schemas.microsoft.com/office/drawing/2014/main" id="{BC1C5F7A-ADF8-C440-988E-67D632707302}"/>
              </a:ext>
            </a:extLst>
          </p:cNvPr>
          <p:cNvSpPr/>
          <p:nvPr/>
        </p:nvSpPr>
        <p:spPr>
          <a:xfrm rot="5400000">
            <a:off x="7796267" y="2036405"/>
            <a:ext cx="463751" cy="1667556"/>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4" name="Rectangle 113">
            <a:extLst>
              <a:ext uri="{FF2B5EF4-FFF2-40B4-BE49-F238E27FC236}">
                <a16:creationId xmlns:a16="http://schemas.microsoft.com/office/drawing/2014/main" id="{CDA96D62-74ED-9649-AED7-F1EB7F9AC7C3}"/>
              </a:ext>
            </a:extLst>
          </p:cNvPr>
          <p:cNvSpPr/>
          <p:nvPr/>
        </p:nvSpPr>
        <p:spPr>
          <a:xfrm>
            <a:off x="7539800" y="2643380"/>
            <a:ext cx="970137"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D78B27"/>
                </a:solidFill>
                <a:effectLst/>
                <a:uLnTx/>
                <a:uFillTx/>
                <a:latin typeface="Arial" panose="020B0604020202020204"/>
                <a:ea typeface="+mn-ea"/>
                <a:cs typeface="+mn-cs"/>
              </a:rPr>
              <a:t>CLEAN UP</a:t>
            </a:r>
          </a:p>
        </p:txBody>
      </p:sp>
      <p:sp>
        <p:nvSpPr>
          <p:cNvPr id="115" name="TextBox 114">
            <a:extLst>
              <a:ext uri="{FF2B5EF4-FFF2-40B4-BE49-F238E27FC236}">
                <a16:creationId xmlns:a16="http://schemas.microsoft.com/office/drawing/2014/main" id="{291FDEB7-69E6-4240-A1D8-666DB09E2BC2}"/>
              </a:ext>
            </a:extLst>
          </p:cNvPr>
          <p:cNvSpPr txBox="1"/>
          <p:nvPr/>
        </p:nvSpPr>
        <p:spPr>
          <a:xfrm>
            <a:off x="5362437" y="3132213"/>
            <a:ext cx="1752271"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Mapping the source data schemas to the common Agility Domain Model. </a:t>
            </a:r>
          </a:p>
        </p:txBody>
      </p:sp>
      <p:sp>
        <p:nvSpPr>
          <p:cNvPr id="116" name="TextBox 115">
            <a:extLst>
              <a:ext uri="{FF2B5EF4-FFF2-40B4-BE49-F238E27FC236}">
                <a16:creationId xmlns:a16="http://schemas.microsoft.com/office/drawing/2014/main" id="{C8682B70-C21C-4642-8130-88513CBF516F}"/>
              </a:ext>
            </a:extLst>
          </p:cNvPr>
          <p:cNvSpPr txBox="1"/>
          <p:nvPr/>
        </p:nvSpPr>
        <p:spPr>
          <a:xfrm>
            <a:off x="7130851" y="3140330"/>
            <a:ext cx="18996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Starts from the cleaning up of blatantly “bad” data and extends to the mapping of Products to Canonical Entities.</a:t>
            </a:r>
          </a:p>
        </p:txBody>
      </p:sp>
      <p:pic>
        <p:nvPicPr>
          <p:cNvPr id="117" name="Picture 6" descr="Image result for ahdb logo">
            <a:extLst>
              <a:ext uri="{FF2B5EF4-FFF2-40B4-BE49-F238E27FC236}">
                <a16:creationId xmlns:a16="http://schemas.microsoft.com/office/drawing/2014/main" id="{CA308CE4-BB09-5847-9F96-E078F714603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68127" y="5177729"/>
            <a:ext cx="787592" cy="57430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4" descr="Image result for hpcc systems">
            <a:extLst>
              <a:ext uri="{FF2B5EF4-FFF2-40B4-BE49-F238E27FC236}">
                <a16:creationId xmlns:a16="http://schemas.microsoft.com/office/drawing/2014/main" id="{CA789BB1-0DD1-B34A-9DA2-2819965B4AE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050079" y="3780597"/>
            <a:ext cx="911340" cy="701031"/>
          </a:xfrm>
          <a:prstGeom prst="rect">
            <a:avLst/>
          </a:prstGeom>
          <a:noFill/>
          <a:extLst>
            <a:ext uri="{909E8E84-426E-40DD-AFC4-6F175D3DCCD1}">
              <a14:hiddenFill xmlns:a14="http://schemas.microsoft.com/office/drawing/2010/main">
                <a:solidFill>
                  <a:srgbClr val="FFFFFF"/>
                </a:solidFill>
              </a14:hiddenFill>
            </a:ext>
          </a:extLst>
        </p:spPr>
      </p:pic>
      <p:sp>
        <p:nvSpPr>
          <p:cNvPr id="119" name="Pentagon 118">
            <a:extLst>
              <a:ext uri="{FF2B5EF4-FFF2-40B4-BE49-F238E27FC236}">
                <a16:creationId xmlns:a16="http://schemas.microsoft.com/office/drawing/2014/main" id="{09A2C304-2B9A-374D-871C-DC0B91D796B5}"/>
              </a:ext>
            </a:extLst>
          </p:cNvPr>
          <p:cNvSpPr/>
          <p:nvPr/>
        </p:nvSpPr>
        <p:spPr>
          <a:xfrm rot="5400000">
            <a:off x="6907698" y="3256509"/>
            <a:ext cx="463751" cy="3398391"/>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0" name="Rectangle 119">
            <a:extLst>
              <a:ext uri="{FF2B5EF4-FFF2-40B4-BE49-F238E27FC236}">
                <a16:creationId xmlns:a16="http://schemas.microsoft.com/office/drawing/2014/main" id="{9B4A12BB-A401-8D47-A48D-7EB55F7C76DF}"/>
              </a:ext>
            </a:extLst>
          </p:cNvPr>
          <p:cNvSpPr/>
          <p:nvPr/>
        </p:nvSpPr>
        <p:spPr>
          <a:xfrm>
            <a:off x="5400246" y="4728901"/>
            <a:ext cx="343852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D78B27"/>
                </a:solidFill>
                <a:effectLst/>
                <a:uLnTx/>
                <a:uFillTx/>
                <a:latin typeface="Arial" panose="020B0604020202020204"/>
                <a:ea typeface="+mn-ea"/>
                <a:cs typeface="+mn-cs"/>
              </a:rPr>
              <a:t>ENRICHMENT</a:t>
            </a:r>
          </a:p>
        </p:txBody>
      </p:sp>
      <p:sp>
        <p:nvSpPr>
          <p:cNvPr id="121" name="TextBox 120">
            <a:extLst>
              <a:ext uri="{FF2B5EF4-FFF2-40B4-BE49-F238E27FC236}">
                <a16:creationId xmlns:a16="http://schemas.microsoft.com/office/drawing/2014/main" id="{7DEB5FD5-B8F9-1B49-8893-68ADABD8BECC}"/>
              </a:ext>
            </a:extLst>
          </p:cNvPr>
          <p:cNvSpPr txBox="1"/>
          <p:nvPr/>
        </p:nvSpPr>
        <p:spPr>
          <a:xfrm>
            <a:off x="5362436" y="5227916"/>
            <a:ext cx="362207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Referring to the enrichment of the dataset with the introduction of value-add datasets such as Chemistry (Actives), Environmental Conditions, Geopolitical Entities etc.</a:t>
            </a:r>
          </a:p>
        </p:txBody>
      </p:sp>
      <p:pic>
        <p:nvPicPr>
          <p:cNvPr id="122" name="Picture 4" descr="Image result for hpcc systems">
            <a:extLst>
              <a:ext uri="{FF2B5EF4-FFF2-40B4-BE49-F238E27FC236}">
                <a16:creationId xmlns:a16="http://schemas.microsoft.com/office/drawing/2014/main" id="{98A44A05-A75E-E64C-B3F2-A6E2DCD0F46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62437" y="5741274"/>
            <a:ext cx="911340" cy="70103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https://www.python.org/static/community_logos/python-logo-master-v3-TM.png">
            <a:extLst>
              <a:ext uri="{FF2B5EF4-FFF2-40B4-BE49-F238E27FC236}">
                <a16:creationId xmlns:a16="http://schemas.microsoft.com/office/drawing/2014/main" id="{7637EE0F-0216-6341-B52C-DFDB340630C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80062" y="5826022"/>
            <a:ext cx="1445950" cy="488399"/>
          </a:xfrm>
          <a:prstGeom prst="rect">
            <a:avLst/>
          </a:prstGeom>
          <a:noFill/>
          <a:extLst>
            <a:ext uri="{909E8E84-426E-40DD-AFC4-6F175D3DCCD1}">
              <a14:hiddenFill xmlns:a14="http://schemas.microsoft.com/office/drawing/2010/main">
                <a:solidFill>
                  <a:srgbClr val="FFFFFF"/>
                </a:solidFill>
              </a14:hiddenFill>
            </a:ext>
          </a:extLst>
        </p:spPr>
      </p:pic>
      <p:sp>
        <p:nvSpPr>
          <p:cNvPr id="124" name="TextBox 123">
            <a:extLst>
              <a:ext uri="{FF2B5EF4-FFF2-40B4-BE49-F238E27FC236}">
                <a16:creationId xmlns:a16="http://schemas.microsoft.com/office/drawing/2014/main" id="{8D5F55F3-1991-BB44-AC3F-59DF747ADA0E}"/>
              </a:ext>
            </a:extLst>
          </p:cNvPr>
          <p:cNvSpPr txBox="1"/>
          <p:nvPr/>
        </p:nvSpPr>
        <p:spPr>
          <a:xfrm>
            <a:off x="9208276" y="1494833"/>
            <a:ext cx="252063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Delivery of data and insights can happen through three distinct channels – each supported by its own primary tech stack</a:t>
            </a:r>
          </a:p>
        </p:txBody>
      </p:sp>
      <p:sp>
        <p:nvSpPr>
          <p:cNvPr id="125" name="Title 1">
            <a:extLst>
              <a:ext uri="{FF2B5EF4-FFF2-40B4-BE49-F238E27FC236}">
                <a16:creationId xmlns:a16="http://schemas.microsoft.com/office/drawing/2014/main" id="{93D6F9A0-5851-A24C-AE55-089D826C7338}"/>
              </a:ext>
            </a:extLst>
          </p:cNvPr>
          <p:cNvSpPr txBox="1">
            <a:spLocks/>
          </p:cNvSpPr>
          <p:nvPr/>
        </p:nvSpPr>
        <p:spPr>
          <a:xfrm>
            <a:off x="5440379" y="979991"/>
            <a:ext cx="3398391" cy="356400"/>
          </a:xfrm>
          <a:prstGeom prst="homePlate">
            <a:avLst/>
          </a:prstGeom>
          <a:solidFill>
            <a:srgbClr val="D78B27"/>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a:ea typeface="+mj-ea"/>
                <a:cs typeface="+mj-cs"/>
              </a:rPr>
              <a:t>Data Processing</a:t>
            </a:r>
          </a:p>
        </p:txBody>
      </p:sp>
      <p:sp>
        <p:nvSpPr>
          <p:cNvPr id="126" name="Title 1">
            <a:extLst>
              <a:ext uri="{FF2B5EF4-FFF2-40B4-BE49-F238E27FC236}">
                <a16:creationId xmlns:a16="http://schemas.microsoft.com/office/drawing/2014/main" id="{27B7BF36-8439-C64A-804B-85CB5616A22D}"/>
              </a:ext>
            </a:extLst>
          </p:cNvPr>
          <p:cNvSpPr txBox="1">
            <a:spLocks/>
          </p:cNvSpPr>
          <p:nvPr/>
        </p:nvSpPr>
        <p:spPr>
          <a:xfrm>
            <a:off x="544114" y="962868"/>
            <a:ext cx="2113773" cy="357841"/>
          </a:xfrm>
          <a:prstGeom prst="homePlate">
            <a:avLst>
              <a:gd name="adj" fmla="val 34975"/>
            </a:avLst>
          </a:prstGeom>
          <a:solidFill>
            <a:srgbClr val="D78B27"/>
          </a:solidFill>
        </p:spPr>
        <p:txBody>
          <a:bodyPr>
            <a:normAutofit fontScale="975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a:ea typeface="+mj-ea"/>
                <a:cs typeface="+mj-cs"/>
              </a:rPr>
              <a:t>Data Sources</a:t>
            </a:r>
          </a:p>
        </p:txBody>
      </p:sp>
      <p:sp>
        <p:nvSpPr>
          <p:cNvPr id="127" name="Title 1">
            <a:extLst>
              <a:ext uri="{FF2B5EF4-FFF2-40B4-BE49-F238E27FC236}">
                <a16:creationId xmlns:a16="http://schemas.microsoft.com/office/drawing/2014/main" id="{EB5ED462-D4EE-BD48-938C-F43D614AD358}"/>
              </a:ext>
            </a:extLst>
          </p:cNvPr>
          <p:cNvSpPr txBox="1">
            <a:spLocks/>
          </p:cNvSpPr>
          <p:nvPr/>
        </p:nvSpPr>
        <p:spPr>
          <a:xfrm>
            <a:off x="3056473" y="965466"/>
            <a:ext cx="2028348" cy="356400"/>
          </a:xfrm>
          <a:prstGeom prst="homePlate">
            <a:avLst/>
          </a:prstGeom>
          <a:solidFill>
            <a:srgbClr val="D78B27"/>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a:ea typeface="+mj-ea"/>
                <a:cs typeface="+mj-cs"/>
              </a:rPr>
              <a:t>Data Integration</a:t>
            </a:r>
          </a:p>
        </p:txBody>
      </p:sp>
      <p:pic>
        <p:nvPicPr>
          <p:cNvPr id="128" name="Picture 2" descr="https://conceptdraw.com/a154c4/p44/preview/640/pict--dashboard-cloud-clipart---vector-stencils-library.png--diagram-flowchart-example.png">
            <a:extLst>
              <a:ext uri="{FF2B5EF4-FFF2-40B4-BE49-F238E27FC236}">
                <a16:creationId xmlns:a16="http://schemas.microsoft.com/office/drawing/2014/main" id="{229A6711-E009-4449-A52E-07FB6DECBA57}"/>
              </a:ext>
            </a:extLst>
          </p:cNvPr>
          <p:cNvPicPr>
            <a:picLocks noChangeAspect="1" noChangeArrowheads="1"/>
          </p:cNvPicPr>
          <p:nvPr/>
        </p:nvPicPr>
        <p:blipFill rotWithShape="1">
          <a:blip r:embed="rId18" cstate="print">
            <a:biLevel thresh="75000"/>
            <a:alphaModFix amt="50000"/>
            <a:extLst>
              <a:ext uri="{28A0092B-C50C-407E-A947-70E740481C1C}">
                <a14:useLocalDpi xmlns:a14="http://schemas.microsoft.com/office/drawing/2010/main" val="0"/>
              </a:ext>
            </a:extLst>
          </a:blip>
          <a:srcRect l="3741" t="6178" r="2948" b="6302"/>
          <a:stretch/>
        </p:blipFill>
        <p:spPr bwMode="auto">
          <a:xfrm>
            <a:off x="9361778" y="2104386"/>
            <a:ext cx="507356" cy="391847"/>
          </a:xfrm>
          <a:prstGeom prst="rect">
            <a:avLst/>
          </a:prstGeom>
          <a:noFill/>
          <a:extLst>
            <a:ext uri="{909E8E84-426E-40DD-AFC4-6F175D3DCCD1}">
              <a14:hiddenFill xmlns:a14="http://schemas.microsoft.com/office/drawing/2010/main">
                <a:solidFill>
                  <a:srgbClr val="FFFFFF"/>
                </a:solidFill>
              </a14:hiddenFill>
            </a:ext>
          </a:extLst>
        </p:spPr>
      </p:pic>
      <p:sp>
        <p:nvSpPr>
          <p:cNvPr id="129" name="TextBox 128">
            <a:extLst>
              <a:ext uri="{FF2B5EF4-FFF2-40B4-BE49-F238E27FC236}">
                <a16:creationId xmlns:a16="http://schemas.microsoft.com/office/drawing/2014/main" id="{96EF9E76-3C3D-9B48-9CEF-F3FB92C2BD44}"/>
              </a:ext>
            </a:extLst>
          </p:cNvPr>
          <p:cNvSpPr txBox="1"/>
          <p:nvPr/>
        </p:nvSpPr>
        <p:spPr>
          <a:xfrm>
            <a:off x="9192162" y="2562779"/>
            <a:ext cx="86683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525157"/>
                </a:solidFill>
                <a:effectLst/>
                <a:uLnTx/>
                <a:uFillTx/>
                <a:latin typeface="Arial" panose="020B0604020202020204"/>
                <a:ea typeface="+mn-ea"/>
                <a:cs typeface="+mn-cs"/>
              </a:rPr>
              <a:t>DATA VIZ</a:t>
            </a:r>
          </a:p>
        </p:txBody>
      </p:sp>
      <p:pic>
        <p:nvPicPr>
          <p:cNvPr id="130" name="Picture 2" descr="Related image">
            <a:extLst>
              <a:ext uri="{FF2B5EF4-FFF2-40B4-BE49-F238E27FC236}">
                <a16:creationId xmlns:a16="http://schemas.microsoft.com/office/drawing/2014/main" id="{44D4F0B0-1775-0842-80FB-3B3AB90D4117}"/>
              </a:ext>
            </a:extLst>
          </p:cNvPr>
          <p:cNvPicPr>
            <a:picLocks noChangeAspect="1" noChangeArrowheads="1"/>
          </p:cNvPicPr>
          <p:nvPr/>
        </p:nvPicPr>
        <p:blipFill>
          <a:blip r:embed="rId19" cstate="print">
            <a:grayscl/>
            <a:extLst>
              <a:ext uri="{28A0092B-C50C-407E-A947-70E740481C1C}">
                <a14:useLocalDpi xmlns:a14="http://schemas.microsoft.com/office/drawing/2010/main" val="0"/>
              </a:ext>
            </a:extLst>
          </a:blip>
          <a:srcRect/>
          <a:stretch>
            <a:fillRect/>
          </a:stretch>
        </p:blipFill>
        <p:spPr bwMode="auto">
          <a:xfrm>
            <a:off x="10296489" y="2067285"/>
            <a:ext cx="443925" cy="435045"/>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7BCB694F-76EC-6648-B88D-B12C53ACA365}"/>
              </a:ext>
            </a:extLst>
          </p:cNvPr>
          <p:cNvSpPr txBox="1"/>
          <p:nvPr/>
        </p:nvSpPr>
        <p:spPr>
          <a:xfrm>
            <a:off x="10001120" y="2562779"/>
            <a:ext cx="103187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525157"/>
                </a:solidFill>
                <a:effectLst/>
                <a:uLnTx/>
                <a:uFillTx/>
                <a:latin typeface="Arial" panose="020B0604020202020204"/>
                <a:ea typeface="+mn-ea"/>
                <a:cs typeface="+mn-cs"/>
              </a:rPr>
              <a:t>API</a:t>
            </a:r>
          </a:p>
        </p:txBody>
      </p:sp>
      <p:pic>
        <p:nvPicPr>
          <p:cNvPr id="132" name="Picture 131">
            <a:extLst>
              <a:ext uri="{FF2B5EF4-FFF2-40B4-BE49-F238E27FC236}">
                <a16:creationId xmlns:a16="http://schemas.microsoft.com/office/drawing/2014/main" id="{9EE93A4A-8AB7-A941-B51E-23F5D91EB4E0}"/>
              </a:ext>
            </a:extLst>
          </p:cNvPr>
          <p:cNvPicPr>
            <a:picLocks noChangeAspect="1"/>
          </p:cNvPicPr>
          <p:nvPr/>
        </p:nvPicPr>
        <p:blipFill rotWithShape="1">
          <a:blip r:embed="rId20" cstate="print">
            <a:grayscl/>
            <a:alphaModFix amt="50000"/>
            <a:extLst>
              <a:ext uri="{28A0092B-C50C-407E-A947-70E740481C1C}">
                <a14:useLocalDpi xmlns:a14="http://schemas.microsoft.com/office/drawing/2010/main" val="0"/>
              </a:ext>
            </a:extLst>
          </a:blip>
          <a:srcRect b="12845"/>
          <a:stretch/>
        </p:blipFill>
        <p:spPr>
          <a:xfrm>
            <a:off x="11140055" y="2100390"/>
            <a:ext cx="484984" cy="422686"/>
          </a:xfrm>
          <a:prstGeom prst="rect">
            <a:avLst/>
          </a:prstGeom>
        </p:spPr>
      </p:pic>
      <p:sp>
        <p:nvSpPr>
          <p:cNvPr id="133" name="TextBox 132">
            <a:extLst>
              <a:ext uri="{FF2B5EF4-FFF2-40B4-BE49-F238E27FC236}">
                <a16:creationId xmlns:a16="http://schemas.microsoft.com/office/drawing/2014/main" id="{FB5B9D97-1954-6349-8F80-6046E79B1055}"/>
              </a:ext>
            </a:extLst>
          </p:cNvPr>
          <p:cNvSpPr txBox="1"/>
          <p:nvPr/>
        </p:nvSpPr>
        <p:spPr>
          <a:xfrm>
            <a:off x="11030675" y="2562778"/>
            <a:ext cx="72564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525157"/>
                </a:solidFill>
                <a:effectLst/>
                <a:uLnTx/>
                <a:uFillTx/>
                <a:latin typeface="Arial" panose="020B0604020202020204"/>
                <a:ea typeface="+mn-ea"/>
                <a:cs typeface="+mn-cs"/>
              </a:rPr>
              <a:t>REPORTS</a:t>
            </a:r>
          </a:p>
        </p:txBody>
      </p:sp>
      <p:sp>
        <p:nvSpPr>
          <p:cNvPr id="134" name="Pentagon 133">
            <a:extLst>
              <a:ext uri="{FF2B5EF4-FFF2-40B4-BE49-F238E27FC236}">
                <a16:creationId xmlns:a16="http://schemas.microsoft.com/office/drawing/2014/main" id="{9C322BBA-8819-224B-9A95-B3D8F81EEF13}"/>
              </a:ext>
            </a:extLst>
          </p:cNvPr>
          <p:cNvSpPr/>
          <p:nvPr/>
        </p:nvSpPr>
        <p:spPr>
          <a:xfrm rot="5400000">
            <a:off x="10306130" y="1965857"/>
            <a:ext cx="463751" cy="2532747"/>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5" name="Rectangle 134">
            <a:extLst>
              <a:ext uri="{FF2B5EF4-FFF2-40B4-BE49-F238E27FC236}">
                <a16:creationId xmlns:a16="http://schemas.microsoft.com/office/drawing/2014/main" id="{40C14315-B9AD-0B4F-863C-A3FAF44D9CBC}"/>
              </a:ext>
            </a:extLst>
          </p:cNvPr>
          <p:cNvSpPr/>
          <p:nvPr/>
        </p:nvSpPr>
        <p:spPr>
          <a:xfrm>
            <a:off x="9271632" y="3005427"/>
            <a:ext cx="253274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D78B27"/>
                </a:solidFill>
                <a:effectLst/>
                <a:uLnTx/>
                <a:uFillTx/>
                <a:latin typeface="Arial" panose="020B0604020202020204"/>
                <a:ea typeface="+mn-ea"/>
                <a:cs typeface="+mn-cs"/>
              </a:rPr>
              <a:t>DATA VIZ</a:t>
            </a:r>
          </a:p>
        </p:txBody>
      </p:sp>
      <p:pic>
        <p:nvPicPr>
          <p:cNvPr id="136" name="Picture 2" descr="https://ucarecdn.com/e3e34059-deb5-4a5e-baf8-ea608037ae62/">
            <a:extLst>
              <a:ext uri="{FF2B5EF4-FFF2-40B4-BE49-F238E27FC236}">
                <a16:creationId xmlns:a16="http://schemas.microsoft.com/office/drawing/2014/main" id="{B694B745-229E-0B4E-B327-2CB02E9393B9}"/>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263911" y="3586300"/>
            <a:ext cx="1009061" cy="308772"/>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Image result for react framework logo">
            <a:extLst>
              <a:ext uri="{FF2B5EF4-FFF2-40B4-BE49-F238E27FC236}">
                <a16:creationId xmlns:a16="http://schemas.microsoft.com/office/drawing/2014/main" id="{79B58E87-861C-904F-9AAE-D6DC95D684A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820370" y="3549418"/>
            <a:ext cx="931357" cy="43506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6" descr="https://rishabh.io/tech/nodejs/img/nodejs.png">
            <a:extLst>
              <a:ext uri="{FF2B5EF4-FFF2-40B4-BE49-F238E27FC236}">
                <a16:creationId xmlns:a16="http://schemas.microsoft.com/office/drawing/2014/main" id="{1FEEC9AE-D1FE-B340-A7A3-C2DA2EA01FD7}"/>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30530" r="34435"/>
          <a:stretch/>
        </p:blipFill>
        <p:spPr bwMode="auto">
          <a:xfrm>
            <a:off x="11338700" y="3996442"/>
            <a:ext cx="413027" cy="442077"/>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Image result for mongoDB">
            <a:extLst>
              <a:ext uri="{FF2B5EF4-FFF2-40B4-BE49-F238E27FC236}">
                <a16:creationId xmlns:a16="http://schemas.microsoft.com/office/drawing/2014/main" id="{AD587105-57ED-934F-AC8C-B50B14AB25E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78720" y="4086830"/>
            <a:ext cx="1014121" cy="275475"/>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Image result for agvance">
            <a:extLst>
              <a:ext uri="{FF2B5EF4-FFF2-40B4-BE49-F238E27FC236}">
                <a16:creationId xmlns:a16="http://schemas.microsoft.com/office/drawing/2014/main" id="{1D352E97-3F7E-E649-B5BF-28BF1F0A5E82}"/>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t="30793" b="33283"/>
          <a:stretch/>
        </p:blipFill>
        <p:spPr bwMode="auto">
          <a:xfrm>
            <a:off x="1798519" y="3342707"/>
            <a:ext cx="907671" cy="244558"/>
          </a:xfrm>
          <a:prstGeom prst="rect">
            <a:avLst/>
          </a:prstGeom>
          <a:noFill/>
          <a:extLst>
            <a:ext uri="{909E8E84-426E-40DD-AFC4-6F175D3DCCD1}">
              <a14:hiddenFill xmlns:a14="http://schemas.microsoft.com/office/drawing/2010/main">
                <a:solidFill>
                  <a:srgbClr val="FFFFFF"/>
                </a:solidFill>
              </a14:hiddenFill>
            </a:ext>
          </a:extLst>
        </p:spPr>
      </p:pic>
      <p:sp>
        <p:nvSpPr>
          <p:cNvPr id="141" name="Pentagon 140">
            <a:extLst>
              <a:ext uri="{FF2B5EF4-FFF2-40B4-BE49-F238E27FC236}">
                <a16:creationId xmlns:a16="http://schemas.microsoft.com/office/drawing/2014/main" id="{D9863B35-5013-BC4C-A05C-78391DEB220A}"/>
              </a:ext>
            </a:extLst>
          </p:cNvPr>
          <p:cNvSpPr/>
          <p:nvPr/>
        </p:nvSpPr>
        <p:spPr>
          <a:xfrm rot="5400000">
            <a:off x="10306130" y="3682931"/>
            <a:ext cx="463751" cy="2532747"/>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2" name="Rectangle 141">
            <a:extLst>
              <a:ext uri="{FF2B5EF4-FFF2-40B4-BE49-F238E27FC236}">
                <a16:creationId xmlns:a16="http://schemas.microsoft.com/office/drawing/2014/main" id="{D5D97AEA-44AD-8C48-AA2E-1D30BED959E2}"/>
              </a:ext>
            </a:extLst>
          </p:cNvPr>
          <p:cNvSpPr/>
          <p:nvPr/>
        </p:nvSpPr>
        <p:spPr>
          <a:xfrm>
            <a:off x="9271632" y="4722501"/>
            <a:ext cx="2532748"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D78B27"/>
                </a:solidFill>
                <a:effectLst/>
                <a:uLnTx/>
                <a:uFillTx/>
                <a:latin typeface="Arial" panose="020B0604020202020204"/>
                <a:ea typeface="+mn-ea"/>
                <a:cs typeface="+mn-cs"/>
              </a:rPr>
              <a:t>API (DATA FEEDS)</a:t>
            </a:r>
          </a:p>
        </p:txBody>
      </p:sp>
      <p:pic>
        <p:nvPicPr>
          <p:cNvPr id="143" name="Picture 2" descr="http://www.adaptris.com/uploads/pictures/18/content_logo_interlock.png?1375996611">
            <a:extLst>
              <a:ext uri="{FF2B5EF4-FFF2-40B4-BE49-F238E27FC236}">
                <a16:creationId xmlns:a16="http://schemas.microsoft.com/office/drawing/2014/main" id="{06071C65-86CA-B548-94B5-482B19F1122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48623" y="5362703"/>
            <a:ext cx="1155756" cy="263657"/>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https://ucarecdn.com/e3e34059-deb5-4a5e-baf8-ea608037ae62/">
            <a:extLst>
              <a:ext uri="{FF2B5EF4-FFF2-40B4-BE49-F238E27FC236}">
                <a16:creationId xmlns:a16="http://schemas.microsoft.com/office/drawing/2014/main" id="{F345AE1F-D959-6B41-B7D3-84BC3E7E276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274161" y="5332224"/>
            <a:ext cx="1009061" cy="308772"/>
          </a:xfrm>
          <a:prstGeom prst="rect">
            <a:avLst/>
          </a:prstGeom>
          <a:noFill/>
          <a:extLst>
            <a:ext uri="{909E8E84-426E-40DD-AFC4-6F175D3DCCD1}">
              <a14:hiddenFill xmlns:a14="http://schemas.microsoft.com/office/drawing/2010/main">
                <a:solidFill>
                  <a:srgbClr val="FFFFFF"/>
                </a:solidFill>
              </a14:hiddenFill>
            </a:ext>
          </a:extLst>
        </p:spPr>
      </p:pic>
      <p:sp>
        <p:nvSpPr>
          <p:cNvPr id="145" name="Rectangle 144">
            <a:extLst>
              <a:ext uri="{FF2B5EF4-FFF2-40B4-BE49-F238E27FC236}">
                <a16:creationId xmlns:a16="http://schemas.microsoft.com/office/drawing/2014/main" id="{F27A1141-38B5-7F4D-9C6C-DF1FEA794557}"/>
              </a:ext>
            </a:extLst>
          </p:cNvPr>
          <p:cNvSpPr/>
          <p:nvPr/>
        </p:nvSpPr>
        <p:spPr>
          <a:xfrm>
            <a:off x="557796" y="99227"/>
            <a:ext cx="5850518"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The Agility data platform</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46" name="Straight Connector 145">
            <a:extLst>
              <a:ext uri="{FF2B5EF4-FFF2-40B4-BE49-F238E27FC236}">
                <a16:creationId xmlns:a16="http://schemas.microsoft.com/office/drawing/2014/main" id="{A62A3A7B-6EF9-D545-B04A-0189FCBD9913}"/>
              </a:ext>
            </a:extLst>
          </p:cNvPr>
          <p:cNvCxnSpPr>
            <a:cxnSpLocks/>
          </p:cNvCxnSpPr>
          <p:nvPr/>
        </p:nvCxnSpPr>
        <p:spPr>
          <a:xfrm>
            <a:off x="2857006" y="968119"/>
            <a:ext cx="0" cy="5431322"/>
          </a:xfrm>
          <a:prstGeom prst="line">
            <a:avLst/>
          </a:prstGeom>
          <a:ln w="12700">
            <a:solidFill>
              <a:srgbClr val="A6A6A6">
                <a:alpha val="50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E1B56DC-C162-014E-BF19-2748E8A5D66C}"/>
              </a:ext>
            </a:extLst>
          </p:cNvPr>
          <p:cNvCxnSpPr>
            <a:cxnSpLocks/>
          </p:cNvCxnSpPr>
          <p:nvPr/>
        </p:nvCxnSpPr>
        <p:spPr>
          <a:xfrm>
            <a:off x="5229817" y="968119"/>
            <a:ext cx="0" cy="5431322"/>
          </a:xfrm>
          <a:prstGeom prst="line">
            <a:avLst/>
          </a:prstGeom>
          <a:ln w="12700">
            <a:solidFill>
              <a:srgbClr val="A6A6A6">
                <a:alpha val="50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BB620B1-5AAE-7D4D-BED2-4935ED40003F}"/>
              </a:ext>
            </a:extLst>
          </p:cNvPr>
          <p:cNvCxnSpPr>
            <a:cxnSpLocks/>
          </p:cNvCxnSpPr>
          <p:nvPr/>
        </p:nvCxnSpPr>
        <p:spPr>
          <a:xfrm>
            <a:off x="9061039" y="968119"/>
            <a:ext cx="0" cy="5431322"/>
          </a:xfrm>
          <a:prstGeom prst="line">
            <a:avLst/>
          </a:prstGeom>
          <a:ln w="12700">
            <a:solidFill>
              <a:srgbClr val="A6A6A6">
                <a:alpha val="50000"/>
              </a:srgbClr>
            </a:solidFill>
          </a:ln>
        </p:spPr>
        <p:style>
          <a:lnRef idx="1">
            <a:schemeClr val="accent1"/>
          </a:lnRef>
          <a:fillRef idx="0">
            <a:schemeClr val="accent1"/>
          </a:fillRef>
          <a:effectRef idx="0">
            <a:schemeClr val="accent1"/>
          </a:effectRef>
          <a:fontRef idx="minor">
            <a:schemeClr val="tx1"/>
          </a:fontRef>
        </p:style>
      </p:cxnSp>
      <p:sp>
        <p:nvSpPr>
          <p:cNvPr id="149" name="Chevron 148">
            <a:extLst>
              <a:ext uri="{FF2B5EF4-FFF2-40B4-BE49-F238E27FC236}">
                <a16:creationId xmlns:a16="http://schemas.microsoft.com/office/drawing/2014/main" id="{D072C3A4-D0E0-594F-B565-81B5F3FE5239}"/>
              </a:ext>
            </a:extLst>
          </p:cNvPr>
          <p:cNvSpPr/>
          <p:nvPr/>
        </p:nvSpPr>
        <p:spPr>
          <a:xfrm>
            <a:off x="7539360" y="1713532"/>
            <a:ext cx="569298" cy="250054"/>
          </a:xfrm>
          <a:prstGeom prst="chevron">
            <a:avLst>
              <a:gd name="adj" fmla="val 34970"/>
            </a:avLst>
          </a:prstGeom>
          <a:solidFill>
            <a:srgbClr val="F2C3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50" name="Straight Connector 149">
            <a:extLst>
              <a:ext uri="{FF2B5EF4-FFF2-40B4-BE49-F238E27FC236}">
                <a16:creationId xmlns:a16="http://schemas.microsoft.com/office/drawing/2014/main" id="{50127FEB-5D27-8D46-8E4C-C068B6C0599B}"/>
              </a:ext>
            </a:extLst>
          </p:cNvPr>
          <p:cNvCxnSpPr>
            <a:cxnSpLocks/>
          </p:cNvCxnSpPr>
          <p:nvPr/>
        </p:nvCxnSpPr>
        <p:spPr>
          <a:xfrm flipH="1">
            <a:off x="554002" y="1576630"/>
            <a:ext cx="2092410" cy="0"/>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C5FC43B-8CF7-C34E-B713-3EC540D596ED}"/>
              </a:ext>
            </a:extLst>
          </p:cNvPr>
          <p:cNvCxnSpPr>
            <a:cxnSpLocks/>
          </p:cNvCxnSpPr>
          <p:nvPr/>
        </p:nvCxnSpPr>
        <p:spPr>
          <a:xfrm flipH="1">
            <a:off x="554002" y="3825416"/>
            <a:ext cx="2092410" cy="0"/>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428AAB8-3FB3-164D-9851-E73AA0BDDD15}"/>
              </a:ext>
            </a:extLst>
          </p:cNvPr>
          <p:cNvCxnSpPr>
            <a:cxnSpLocks/>
          </p:cNvCxnSpPr>
          <p:nvPr/>
        </p:nvCxnSpPr>
        <p:spPr>
          <a:xfrm flipH="1">
            <a:off x="5444979" y="2629254"/>
            <a:ext cx="1669729" cy="0"/>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1C0553E-FE9B-8040-881C-F2614B88D8A2}"/>
              </a:ext>
            </a:extLst>
          </p:cNvPr>
          <p:cNvCxnSpPr>
            <a:cxnSpLocks/>
          </p:cNvCxnSpPr>
          <p:nvPr/>
        </p:nvCxnSpPr>
        <p:spPr>
          <a:xfrm flipH="1">
            <a:off x="7188718" y="2629254"/>
            <a:ext cx="1669729" cy="0"/>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24820213-AB17-BD45-BD63-D9CDD04FC5C2}"/>
              </a:ext>
            </a:extLst>
          </p:cNvPr>
          <p:cNvCxnSpPr>
            <a:cxnSpLocks/>
          </p:cNvCxnSpPr>
          <p:nvPr/>
        </p:nvCxnSpPr>
        <p:spPr>
          <a:xfrm flipH="1">
            <a:off x="5444980" y="4713236"/>
            <a:ext cx="3393790" cy="0"/>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597DB2D-38FB-D042-AB0C-732B7217C6E6}"/>
              </a:ext>
            </a:extLst>
          </p:cNvPr>
          <p:cNvCxnSpPr>
            <a:cxnSpLocks/>
          </p:cNvCxnSpPr>
          <p:nvPr/>
        </p:nvCxnSpPr>
        <p:spPr>
          <a:xfrm flipH="1">
            <a:off x="9273459" y="2987118"/>
            <a:ext cx="2530920" cy="0"/>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174D7FA-D0D2-7245-B2CB-8D2C670C847E}"/>
              </a:ext>
            </a:extLst>
          </p:cNvPr>
          <p:cNvCxnSpPr>
            <a:cxnSpLocks/>
          </p:cNvCxnSpPr>
          <p:nvPr/>
        </p:nvCxnSpPr>
        <p:spPr>
          <a:xfrm flipH="1">
            <a:off x="9273459" y="4713493"/>
            <a:ext cx="2530920" cy="0"/>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9E99E42-3741-D245-9418-C14DFF1ECE8B}"/>
              </a:ext>
            </a:extLst>
          </p:cNvPr>
          <p:cNvGrpSpPr/>
          <p:nvPr/>
        </p:nvGrpSpPr>
        <p:grpSpPr>
          <a:xfrm>
            <a:off x="5502402" y="1520992"/>
            <a:ext cx="636097" cy="636096"/>
            <a:chOff x="2989989" y="2584316"/>
            <a:chExt cx="1134164" cy="1134163"/>
          </a:xfrm>
        </p:grpSpPr>
        <p:pic>
          <p:nvPicPr>
            <p:cNvPr id="158" name="Picture 157">
              <a:extLst>
                <a:ext uri="{FF2B5EF4-FFF2-40B4-BE49-F238E27FC236}">
                  <a16:creationId xmlns:a16="http://schemas.microsoft.com/office/drawing/2014/main" id="{0792A6A8-4EB1-D649-BCF7-844AF03807D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989989" y="2584316"/>
              <a:ext cx="1134164" cy="1134163"/>
            </a:xfrm>
            <a:prstGeom prst="rect">
              <a:avLst/>
            </a:prstGeom>
          </p:spPr>
        </p:pic>
        <p:pic>
          <p:nvPicPr>
            <p:cNvPr id="159" name="Picture 158">
              <a:extLst>
                <a:ext uri="{FF2B5EF4-FFF2-40B4-BE49-F238E27FC236}">
                  <a16:creationId xmlns:a16="http://schemas.microsoft.com/office/drawing/2014/main" id="{EBF02614-5990-4046-98AB-687B7EAC631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367943" y="2866787"/>
              <a:ext cx="355117" cy="558042"/>
            </a:xfrm>
            <a:prstGeom prst="rect">
              <a:avLst/>
            </a:prstGeom>
          </p:spPr>
        </p:pic>
      </p:grpSp>
      <p:grpSp>
        <p:nvGrpSpPr>
          <p:cNvPr id="160" name="Group 159">
            <a:extLst>
              <a:ext uri="{FF2B5EF4-FFF2-40B4-BE49-F238E27FC236}">
                <a16:creationId xmlns:a16="http://schemas.microsoft.com/office/drawing/2014/main" id="{1366D938-A0EE-8244-815F-E2B46AF167CF}"/>
              </a:ext>
            </a:extLst>
          </p:cNvPr>
          <p:cNvGrpSpPr/>
          <p:nvPr/>
        </p:nvGrpSpPr>
        <p:grpSpPr>
          <a:xfrm>
            <a:off x="6827602" y="1520992"/>
            <a:ext cx="636097" cy="636096"/>
            <a:chOff x="4667827" y="2591839"/>
            <a:chExt cx="1134164" cy="1134163"/>
          </a:xfrm>
        </p:grpSpPr>
        <p:pic>
          <p:nvPicPr>
            <p:cNvPr id="161" name="Picture 160">
              <a:extLst>
                <a:ext uri="{FF2B5EF4-FFF2-40B4-BE49-F238E27FC236}">
                  <a16:creationId xmlns:a16="http://schemas.microsoft.com/office/drawing/2014/main" id="{822DFFB1-FDA2-9E46-8508-5FD057723CA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667827" y="2591839"/>
              <a:ext cx="1134164" cy="1134163"/>
            </a:xfrm>
            <a:prstGeom prst="rect">
              <a:avLst/>
            </a:prstGeom>
          </p:spPr>
        </p:pic>
        <p:pic>
          <p:nvPicPr>
            <p:cNvPr id="162" name="Picture 161">
              <a:extLst>
                <a:ext uri="{FF2B5EF4-FFF2-40B4-BE49-F238E27FC236}">
                  <a16:creationId xmlns:a16="http://schemas.microsoft.com/office/drawing/2014/main" id="{BFC7E909-BD3B-CB4D-8566-A21A81B53388}"/>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999525" y="2860694"/>
              <a:ext cx="472299" cy="564135"/>
            </a:xfrm>
            <a:prstGeom prst="rect">
              <a:avLst/>
            </a:prstGeom>
          </p:spPr>
        </p:pic>
      </p:grpSp>
      <p:grpSp>
        <p:nvGrpSpPr>
          <p:cNvPr id="163" name="Group 162">
            <a:extLst>
              <a:ext uri="{FF2B5EF4-FFF2-40B4-BE49-F238E27FC236}">
                <a16:creationId xmlns:a16="http://schemas.microsoft.com/office/drawing/2014/main" id="{AAB5B5B7-C013-AC44-B26C-E5CB8BA2B1BA}"/>
              </a:ext>
            </a:extLst>
          </p:cNvPr>
          <p:cNvGrpSpPr/>
          <p:nvPr/>
        </p:nvGrpSpPr>
        <p:grpSpPr>
          <a:xfrm>
            <a:off x="8168957" y="1520992"/>
            <a:ext cx="636097" cy="636096"/>
            <a:chOff x="6553684" y="3725537"/>
            <a:chExt cx="1134164" cy="1134163"/>
          </a:xfrm>
        </p:grpSpPr>
        <p:pic>
          <p:nvPicPr>
            <p:cNvPr id="164" name="Picture 163">
              <a:extLst>
                <a:ext uri="{FF2B5EF4-FFF2-40B4-BE49-F238E27FC236}">
                  <a16:creationId xmlns:a16="http://schemas.microsoft.com/office/drawing/2014/main" id="{BA6F979B-8825-4E43-B65E-96D3A4874C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553684" y="3725537"/>
              <a:ext cx="1134164" cy="1134163"/>
            </a:xfrm>
            <a:prstGeom prst="rect">
              <a:avLst/>
            </a:prstGeom>
          </p:spPr>
        </p:pic>
        <p:pic>
          <p:nvPicPr>
            <p:cNvPr id="165" name="Picture 164">
              <a:extLst>
                <a:ext uri="{FF2B5EF4-FFF2-40B4-BE49-F238E27FC236}">
                  <a16:creationId xmlns:a16="http://schemas.microsoft.com/office/drawing/2014/main" id="{46BC4577-3437-5E4E-BA76-80FAD26E2E60}"/>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24534" y="4026610"/>
              <a:ext cx="392466" cy="506408"/>
            </a:xfrm>
            <a:prstGeom prst="rect">
              <a:avLst/>
            </a:prstGeom>
          </p:spPr>
        </p:pic>
      </p:grpSp>
    </p:spTree>
    <p:extLst>
      <p:ext uri="{BB962C8B-B14F-4D97-AF65-F5344CB8AC3E}">
        <p14:creationId xmlns:p14="http://schemas.microsoft.com/office/powerpoint/2010/main" val="655298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369332"/>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What does it deliver?</a:t>
            </a:r>
            <a:endParaRPr lang="en-US" sz="2400" b="1" dirty="0">
              <a:solidFill>
                <a:srgbClr val="F1C33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76" y="1783062"/>
            <a:ext cx="320298" cy="219151"/>
          </a:xfrm>
          <a:prstGeom prst="rect">
            <a:avLst/>
          </a:prstGeom>
        </p:spPr>
      </p:pic>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25" name="Rectangle 24">
            <a:extLst>
              <a:ext uri="{FF2B5EF4-FFF2-40B4-BE49-F238E27FC236}">
                <a16:creationId xmlns:a16="http://schemas.microsoft.com/office/drawing/2014/main" id="{03AFD89A-5594-CD49-9139-DD888BB49B40}"/>
              </a:ext>
            </a:extLst>
          </p:cNvPr>
          <p:cNvSpPr/>
          <p:nvPr/>
        </p:nvSpPr>
        <p:spPr>
          <a:xfrm>
            <a:off x="780685" y="1084790"/>
            <a:ext cx="3776049" cy="3804118"/>
          </a:xfrm>
          <a:prstGeom prst="rect">
            <a:avLst/>
          </a:prstGeom>
        </p:spPr>
        <p:txBody>
          <a:bodyPr wrap="square" lIns="0" tIns="0" rIns="0" bIns="0">
            <a:spAutoFit/>
          </a:bodyPr>
          <a:lstStyle/>
          <a:p>
            <a:pPr lvl="0" defTabSz="914377">
              <a:spcBef>
                <a:spcPct val="20000"/>
              </a:spcBef>
              <a:defRPr/>
            </a:pPr>
            <a:r>
              <a:rPr lang="en-GB" sz="1200" dirty="0">
                <a:solidFill>
                  <a:schemeClr val="bg1"/>
                </a:solidFill>
                <a:cs typeface="Calibri" panose="020F0502020204030204" pitchFamily="34" charset="0"/>
              </a:rPr>
              <a:t>Global insight through fully integrated data, Data As A Service and a range of analytics tools</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An agile, scalable, resilient and secure platform that can consume data from any source, consolidate, enrich and expose global agricultural data from everything soil to animals and all the way to satellites</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Precision Ag covering the full Ag value chain from </a:t>
            </a:r>
            <a:r>
              <a:rPr lang="en-GB" sz="1200" dirty="0" err="1">
                <a:solidFill>
                  <a:schemeClr val="bg1"/>
                </a:solidFill>
                <a:cs typeface="Calibri" panose="020F0502020204030204" pitchFamily="34" charset="0"/>
              </a:rPr>
              <a:t>Mfr</a:t>
            </a:r>
            <a:r>
              <a:rPr lang="en-GB" sz="1200" dirty="0">
                <a:solidFill>
                  <a:schemeClr val="bg1"/>
                </a:solidFill>
                <a:cs typeface="Calibri" panose="020F0502020204030204" pitchFamily="34" charset="0"/>
              </a:rPr>
              <a:t>, through Agronomist, CO-OP, Farmer and Distributor</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A range of Analytics solutions focused on Pesticides, Herbicides, Fertilizers, Seeds, Cattle, Milk, etc. that provide insight at market, region, farm, field and sub-field levels</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Enabling the industry to increase yield and profitability whilst reducing inputs and improving environmental impact</a:t>
            </a:r>
          </a:p>
        </p:txBody>
      </p:sp>
      <p:pic>
        <p:nvPicPr>
          <p:cNvPr id="52" name="Picture 51">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96" y="3523023"/>
            <a:ext cx="320298" cy="219151"/>
          </a:xfrm>
          <a:prstGeom prst="rect">
            <a:avLst/>
          </a:prstGeom>
        </p:spPr>
      </p:pic>
      <p:pic>
        <p:nvPicPr>
          <p:cNvPr id="53" name="Picture 52">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573" y="4405445"/>
            <a:ext cx="320298" cy="219151"/>
          </a:xfrm>
          <a:prstGeom prst="rect">
            <a:avLst/>
          </a:prstGeom>
        </p:spPr>
      </p:pic>
      <p:pic>
        <p:nvPicPr>
          <p:cNvPr id="54" name="Picture 53">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796" y="2767698"/>
            <a:ext cx="320298" cy="219151"/>
          </a:xfrm>
          <a:prstGeom prst="rect">
            <a:avLst/>
          </a:prstGeom>
        </p:spPr>
      </p:pic>
      <p:pic>
        <p:nvPicPr>
          <p:cNvPr id="55" name="Picture 54">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472" y="1138575"/>
            <a:ext cx="320298" cy="219151"/>
          </a:xfrm>
          <a:prstGeom prst="rect">
            <a:avLst/>
          </a:prstGeom>
        </p:spPr>
      </p:pic>
      <p:pic>
        <p:nvPicPr>
          <p:cNvPr id="56" name="Picture 55"/>
          <p:cNvPicPr>
            <a:picLocks noChangeAspect="1"/>
          </p:cNvPicPr>
          <p:nvPr/>
        </p:nvPicPr>
        <p:blipFill>
          <a:blip r:embed="rId5"/>
          <a:stretch>
            <a:fillRect/>
          </a:stretch>
        </p:blipFill>
        <p:spPr>
          <a:xfrm>
            <a:off x="6023140" y="729797"/>
            <a:ext cx="5120056" cy="5389532"/>
          </a:xfrm>
          <a:prstGeom prst="rect">
            <a:avLst/>
          </a:prstGeom>
        </p:spPr>
      </p:pic>
    </p:spTree>
    <p:extLst>
      <p:ext uri="{BB962C8B-B14F-4D97-AF65-F5344CB8AC3E}">
        <p14:creationId xmlns:p14="http://schemas.microsoft.com/office/powerpoint/2010/main" val="561137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369332"/>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There’s a lot of detail</a:t>
            </a:r>
            <a:endParaRPr lang="en-US" sz="2400" b="1" dirty="0">
              <a:solidFill>
                <a:srgbClr val="F1C33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15" name="Picture 14"/>
          <p:cNvPicPr>
            <a:picLocks noChangeAspect="1"/>
          </p:cNvPicPr>
          <p:nvPr/>
        </p:nvPicPr>
        <p:blipFill>
          <a:blip r:embed="rId4"/>
          <a:stretch>
            <a:fillRect/>
          </a:stretch>
        </p:blipFill>
        <p:spPr>
          <a:xfrm>
            <a:off x="5441819" y="917839"/>
            <a:ext cx="6282698" cy="5013448"/>
          </a:xfrm>
          <a:prstGeom prst="rect">
            <a:avLst/>
          </a:prstGeom>
        </p:spPr>
      </p:pic>
    </p:spTree>
    <p:extLst>
      <p:ext uri="{BB962C8B-B14F-4D97-AF65-F5344CB8AC3E}">
        <p14:creationId xmlns:p14="http://schemas.microsoft.com/office/powerpoint/2010/main" val="262797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738664"/>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We can present it differently to manage risk</a:t>
            </a:r>
            <a:endParaRPr lang="en-US" sz="2400" b="1" dirty="0">
              <a:solidFill>
                <a:srgbClr val="F1C33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91260" y="838584"/>
            <a:ext cx="5683362" cy="274867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41290" y="3587263"/>
            <a:ext cx="3841081" cy="1138217"/>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448983" y="3587263"/>
            <a:ext cx="1713008" cy="2129967"/>
          </a:xfrm>
          <a:prstGeom prst="rect">
            <a:avLst/>
          </a:prstGeom>
        </p:spPr>
      </p:pic>
    </p:spTree>
    <p:extLst>
      <p:ext uri="{BB962C8B-B14F-4D97-AF65-F5344CB8AC3E}">
        <p14:creationId xmlns:p14="http://schemas.microsoft.com/office/powerpoint/2010/main" val="3992596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738664"/>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We can present it differently to manage risk</a:t>
            </a:r>
            <a:endParaRPr lang="en-US" sz="2400" b="1" dirty="0">
              <a:solidFill>
                <a:srgbClr val="F1C33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55897" y="782199"/>
            <a:ext cx="6636090" cy="5284728"/>
          </a:xfrm>
          <a:prstGeom prst="rect">
            <a:avLst/>
          </a:prstGeom>
        </p:spPr>
      </p:pic>
    </p:spTree>
    <p:extLst>
      <p:ext uri="{BB962C8B-B14F-4D97-AF65-F5344CB8AC3E}">
        <p14:creationId xmlns:p14="http://schemas.microsoft.com/office/powerpoint/2010/main" val="1917355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738664"/>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A worked example – Canola (OSR)</a:t>
            </a:r>
            <a:endParaRPr lang="en-US" sz="2400" b="1" dirty="0">
              <a:solidFill>
                <a:srgbClr val="F1C33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344" y="1857028"/>
            <a:ext cx="320298" cy="219151"/>
          </a:xfrm>
          <a:prstGeom prst="rect">
            <a:avLst/>
          </a:prstGeom>
        </p:spPr>
      </p:pic>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25" name="Rectangle 24">
            <a:extLst>
              <a:ext uri="{FF2B5EF4-FFF2-40B4-BE49-F238E27FC236}">
                <a16:creationId xmlns:a16="http://schemas.microsoft.com/office/drawing/2014/main" id="{03AFD89A-5594-CD49-9139-DD888BB49B40}"/>
              </a:ext>
            </a:extLst>
          </p:cNvPr>
          <p:cNvSpPr/>
          <p:nvPr/>
        </p:nvSpPr>
        <p:spPr>
          <a:xfrm>
            <a:off x="1602092" y="1427241"/>
            <a:ext cx="3776049" cy="3730252"/>
          </a:xfrm>
          <a:prstGeom prst="rect">
            <a:avLst/>
          </a:prstGeom>
        </p:spPr>
        <p:txBody>
          <a:bodyPr wrap="square" lIns="0" tIns="0" rIns="0" bIns="0">
            <a:spAutoFit/>
          </a:bodyPr>
          <a:lstStyle/>
          <a:p>
            <a:pPr lvl="0" defTabSz="914377">
              <a:spcBef>
                <a:spcPct val="20000"/>
              </a:spcBef>
              <a:defRPr/>
            </a:pPr>
            <a:r>
              <a:rPr lang="en-GB" sz="1200" dirty="0">
                <a:solidFill>
                  <a:schemeClr val="bg1"/>
                </a:solidFill>
                <a:cs typeface="Calibri" panose="020F0502020204030204" pitchFamily="34" charset="0"/>
              </a:rPr>
              <a:t>It is an edible crop</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Food oil</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High protein animal feed</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err="1">
                <a:solidFill>
                  <a:schemeClr val="bg1"/>
                </a:solidFill>
                <a:cs typeface="Calibri" panose="020F0502020204030204" pitchFamily="34" charset="0"/>
              </a:rPr>
              <a:t>BioDiesel</a:t>
            </a:r>
            <a:endParaRPr lang="en-GB" sz="1200" dirty="0">
              <a:solidFill>
                <a:schemeClr val="bg1"/>
              </a:solidFill>
              <a:cs typeface="Calibri" panose="020F0502020204030204" pitchFamily="34" charset="0"/>
            </a:endParaRP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Lubricant</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Variable yield</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New diseases</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Pesticide limitation</a:t>
            </a:r>
          </a:p>
          <a:p>
            <a:pPr lvl="0" defTabSz="914377">
              <a:spcBef>
                <a:spcPct val="20000"/>
              </a:spcBef>
              <a:defRPr/>
            </a:pPr>
            <a:endParaRPr lang="en-GB" sz="1200" dirty="0">
              <a:solidFill>
                <a:schemeClr val="bg1"/>
              </a:solidFill>
              <a:cs typeface="Calibri" panose="020F0502020204030204" pitchFamily="34" charset="0"/>
            </a:endParaRPr>
          </a:p>
          <a:p>
            <a:pPr lvl="0" defTabSz="914377">
              <a:spcBef>
                <a:spcPct val="20000"/>
              </a:spcBef>
              <a:defRPr/>
            </a:pPr>
            <a:r>
              <a:rPr lang="en-GB" sz="1200" dirty="0">
                <a:solidFill>
                  <a:schemeClr val="bg1"/>
                </a:solidFill>
                <a:cs typeface="Calibri" panose="020F0502020204030204" pitchFamily="34" charset="0"/>
              </a:rPr>
              <a:t>Tight profit margins</a:t>
            </a:r>
          </a:p>
        </p:txBody>
      </p:sp>
      <p:pic>
        <p:nvPicPr>
          <p:cNvPr id="55" name="Picture 54">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59" y="1414577"/>
            <a:ext cx="320298" cy="219151"/>
          </a:xfrm>
          <a:prstGeom prst="rect">
            <a:avLst/>
          </a:prstGeom>
        </p:spPr>
      </p:pic>
      <p:pic>
        <p:nvPicPr>
          <p:cNvPr id="15" name="Content Placeholder 3"/>
          <p:cNvPicPr>
            <a:picLocks noChangeAspect="1"/>
          </p:cNvPicPr>
          <p:nvPr/>
        </p:nvPicPr>
        <p:blipFill>
          <a:blip r:embed="rId5"/>
          <a:stretch>
            <a:fillRect/>
          </a:stretch>
        </p:blipFill>
        <p:spPr>
          <a:xfrm>
            <a:off x="5552407" y="1300294"/>
            <a:ext cx="6025511" cy="4602308"/>
          </a:xfrm>
          <a:prstGeom prst="rect">
            <a:avLst/>
          </a:prstGeom>
        </p:spPr>
      </p:pic>
      <p:pic>
        <p:nvPicPr>
          <p:cNvPr id="19" name="Picture 18">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72" y="2741930"/>
            <a:ext cx="320298" cy="219151"/>
          </a:xfrm>
          <a:prstGeom prst="rect">
            <a:avLst/>
          </a:prstGeom>
        </p:spPr>
      </p:pic>
      <p:pic>
        <p:nvPicPr>
          <p:cNvPr id="20" name="Picture 19">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687" y="2299479"/>
            <a:ext cx="320298" cy="219151"/>
          </a:xfrm>
          <a:prstGeom prst="rect">
            <a:avLst/>
          </a:prstGeom>
        </p:spPr>
      </p:pic>
      <p:pic>
        <p:nvPicPr>
          <p:cNvPr id="21" name="Picture 20">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72" y="3614223"/>
            <a:ext cx="320298" cy="219151"/>
          </a:xfrm>
          <a:prstGeom prst="rect">
            <a:avLst/>
          </a:prstGeom>
        </p:spPr>
      </p:pic>
      <p:pic>
        <p:nvPicPr>
          <p:cNvPr id="22" name="Picture 21">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687" y="3171772"/>
            <a:ext cx="320298" cy="219151"/>
          </a:xfrm>
          <a:prstGeom prst="rect">
            <a:avLst/>
          </a:prstGeom>
        </p:spPr>
      </p:pic>
      <p:pic>
        <p:nvPicPr>
          <p:cNvPr id="23" name="Picture 22">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257" y="4486516"/>
            <a:ext cx="320298" cy="219151"/>
          </a:xfrm>
          <a:prstGeom prst="rect">
            <a:avLst/>
          </a:prstGeom>
        </p:spPr>
      </p:pic>
      <p:pic>
        <p:nvPicPr>
          <p:cNvPr id="24" name="Picture 23">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472" y="4044065"/>
            <a:ext cx="320298" cy="219151"/>
          </a:xfrm>
          <a:prstGeom prst="rect">
            <a:avLst/>
          </a:prstGeom>
        </p:spPr>
      </p:pic>
      <p:pic>
        <p:nvPicPr>
          <p:cNvPr id="27" name="Picture 26">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257" y="4938342"/>
            <a:ext cx="320298" cy="219151"/>
          </a:xfrm>
          <a:prstGeom prst="rect">
            <a:avLst/>
          </a:prstGeom>
        </p:spPr>
      </p:pic>
    </p:spTree>
    <p:extLst>
      <p:ext uri="{BB962C8B-B14F-4D97-AF65-F5344CB8AC3E}">
        <p14:creationId xmlns:p14="http://schemas.microsoft.com/office/powerpoint/2010/main" val="1715811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47562F-3EF9-C440-BFF0-48352403A3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92" t="10214" r="16358" b="14698"/>
          <a:stretch/>
        </p:blipFill>
        <p:spPr>
          <a:xfrm>
            <a:off x="3575996" y="615141"/>
            <a:ext cx="8628195" cy="5639354"/>
          </a:xfrm>
          <a:prstGeom prst="rect">
            <a:avLst/>
          </a:prstGeom>
        </p:spPr>
      </p:pic>
      <p:sp>
        <p:nvSpPr>
          <p:cNvPr id="6" name="Rectangle 5">
            <a:extLst>
              <a:ext uri="{FF2B5EF4-FFF2-40B4-BE49-F238E27FC236}">
                <a16:creationId xmlns:a16="http://schemas.microsoft.com/office/drawing/2014/main" id="{3285F212-12E0-4347-8627-E316F8CFE2D3}"/>
              </a:ext>
            </a:extLst>
          </p:cNvPr>
          <p:cNvSpPr/>
          <p:nvPr/>
        </p:nvSpPr>
        <p:spPr>
          <a:xfrm>
            <a:off x="0" y="615141"/>
            <a:ext cx="3575996" cy="563935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6BC421D7-71BC-3847-ABA1-ECAE1812B11B}"/>
              </a:ext>
            </a:extLst>
          </p:cNvPr>
          <p:cNvSpPr txBox="1">
            <a:spLocks/>
          </p:cNvSpPr>
          <p:nvPr/>
        </p:nvSpPr>
        <p:spPr>
          <a:xfrm>
            <a:off x="399030" y="809301"/>
            <a:ext cx="3059791" cy="2397195"/>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Patterns of canola using principal component analysis</a:t>
            </a:r>
          </a:p>
        </p:txBody>
      </p:sp>
      <p:pic>
        <p:nvPicPr>
          <p:cNvPr id="8" name="Picture 7">
            <a:extLst>
              <a:ext uri="{FF2B5EF4-FFF2-40B4-BE49-F238E27FC236}">
                <a16:creationId xmlns:a16="http://schemas.microsoft.com/office/drawing/2014/main" id="{3ADB4E46-CB85-164D-B7A5-04DA9A2A71D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24" name="Title 1"/>
          <p:cNvSpPr txBox="1">
            <a:spLocks/>
          </p:cNvSpPr>
          <p:nvPr/>
        </p:nvSpPr>
        <p:spPr>
          <a:xfrm>
            <a:off x="405559" y="3191049"/>
            <a:ext cx="2769441" cy="1269549"/>
          </a:xfrm>
          <a:prstGeom prst="rect">
            <a:avLst/>
          </a:prstGeom>
        </p:spPr>
        <p:txBody>
          <a:bodyPr lIns="0" tIns="0" rIns="0" bIns="0"/>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latin typeface="+mn-lt"/>
            </a:endParaRPr>
          </a:p>
        </p:txBody>
      </p:sp>
      <p:pic>
        <p:nvPicPr>
          <p:cNvPr id="15" name="Picture 14">
            <a:extLst>
              <a:ext uri="{FF2B5EF4-FFF2-40B4-BE49-F238E27FC236}">
                <a16:creationId xmlns:a16="http://schemas.microsoft.com/office/drawing/2014/main" id="{F6FCC771-1FCB-3542-AFA5-CC6AF4013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10" name="Rectangle 9">
            <a:extLst>
              <a:ext uri="{FF2B5EF4-FFF2-40B4-BE49-F238E27FC236}">
                <a16:creationId xmlns:a16="http://schemas.microsoft.com/office/drawing/2014/main" id="{03AFD89A-5594-CD49-9139-DD888BB49B40}"/>
              </a:ext>
            </a:extLst>
          </p:cNvPr>
          <p:cNvSpPr/>
          <p:nvPr/>
        </p:nvSpPr>
        <p:spPr>
          <a:xfrm>
            <a:off x="6002068" y="2243418"/>
            <a:ext cx="3776049" cy="2548390"/>
          </a:xfrm>
          <a:prstGeom prst="rect">
            <a:avLst/>
          </a:prstGeom>
        </p:spPr>
        <p:txBody>
          <a:bodyPr wrap="square" lIns="0" tIns="0" rIns="0" bIns="0">
            <a:spAutoFit/>
          </a:bodyPr>
          <a:lstStyle/>
          <a:p>
            <a:pPr lvl="0" algn="ctr" defTabSz="914377">
              <a:spcBef>
                <a:spcPct val="20000"/>
              </a:spcBef>
              <a:defRPr/>
            </a:pPr>
            <a:r>
              <a:rPr lang="en-GB" b="1" dirty="0">
                <a:solidFill>
                  <a:schemeClr val="bg1"/>
                </a:solidFill>
                <a:cs typeface="Calibri" panose="020F0502020204030204" pitchFamily="34" charset="0"/>
              </a:rPr>
              <a:t>Why was the 2016 harvest in the UK so awful?</a:t>
            </a:r>
          </a:p>
          <a:p>
            <a:pPr lvl="0" algn="ctr" defTabSz="914377">
              <a:spcBef>
                <a:spcPct val="20000"/>
              </a:spcBef>
              <a:defRPr/>
            </a:pPr>
            <a:endParaRPr lang="en-GB" b="1" dirty="0">
              <a:solidFill>
                <a:schemeClr val="bg1"/>
              </a:solidFill>
              <a:cs typeface="Calibri" panose="020F0502020204030204" pitchFamily="34" charset="0"/>
            </a:endParaRPr>
          </a:p>
          <a:p>
            <a:pPr lvl="0" algn="ctr" defTabSz="914377">
              <a:spcBef>
                <a:spcPct val="20000"/>
              </a:spcBef>
              <a:defRPr/>
            </a:pPr>
            <a:r>
              <a:rPr lang="en-GB" b="1" dirty="0">
                <a:solidFill>
                  <a:schemeClr val="bg1"/>
                </a:solidFill>
                <a:cs typeface="Calibri" panose="020F0502020204030204" pitchFamily="34" charset="0"/>
              </a:rPr>
              <a:t>What correlates to higher yields?</a:t>
            </a:r>
          </a:p>
          <a:p>
            <a:pPr lvl="0" algn="ctr" defTabSz="914377">
              <a:spcBef>
                <a:spcPct val="20000"/>
              </a:spcBef>
              <a:defRPr/>
            </a:pPr>
            <a:endParaRPr lang="en-GB" b="1" dirty="0">
              <a:solidFill>
                <a:schemeClr val="bg1"/>
              </a:solidFill>
              <a:cs typeface="Calibri" panose="020F0502020204030204" pitchFamily="34" charset="0"/>
            </a:endParaRPr>
          </a:p>
          <a:p>
            <a:pPr lvl="0" algn="ctr" defTabSz="914377">
              <a:spcBef>
                <a:spcPct val="20000"/>
              </a:spcBef>
              <a:defRPr/>
            </a:pPr>
            <a:r>
              <a:rPr lang="en-GB" b="1" dirty="0">
                <a:solidFill>
                  <a:schemeClr val="bg1"/>
                </a:solidFill>
                <a:cs typeface="Calibri" panose="020F0502020204030204" pitchFamily="34" charset="0"/>
              </a:rPr>
              <a:t>Are pesticides effective?</a:t>
            </a:r>
          </a:p>
          <a:p>
            <a:pPr lvl="0" algn="ctr" defTabSz="914377">
              <a:spcBef>
                <a:spcPct val="20000"/>
              </a:spcBef>
              <a:defRPr/>
            </a:pPr>
            <a:endParaRPr lang="en-GB" b="1" dirty="0">
              <a:solidFill>
                <a:schemeClr val="bg1"/>
              </a:solidFill>
              <a:cs typeface="Calibri" panose="020F0502020204030204" pitchFamily="34" charset="0"/>
            </a:endParaRPr>
          </a:p>
          <a:p>
            <a:pPr lvl="0" algn="ctr" defTabSz="914377">
              <a:spcBef>
                <a:spcPct val="20000"/>
              </a:spcBef>
              <a:defRPr/>
            </a:pPr>
            <a:r>
              <a:rPr lang="en-GB" b="1" dirty="0">
                <a:solidFill>
                  <a:schemeClr val="bg1"/>
                </a:solidFill>
                <a:cs typeface="Calibri" panose="020F0502020204030204" pitchFamily="34" charset="0"/>
              </a:rPr>
              <a:t>Are hybrids better?</a:t>
            </a:r>
          </a:p>
        </p:txBody>
      </p:sp>
    </p:spTree>
    <p:extLst>
      <p:ext uri="{BB962C8B-B14F-4D97-AF65-F5344CB8AC3E}">
        <p14:creationId xmlns:p14="http://schemas.microsoft.com/office/powerpoint/2010/main" val="111558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971E1B5-B92F-D447-AE98-1C1D579B1393}"/>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9185" b="-6627"/>
          <a:stretch/>
        </p:blipFill>
        <p:spPr>
          <a:xfrm rot="10800000">
            <a:off x="0" y="5093451"/>
            <a:ext cx="3582186" cy="1764546"/>
          </a:xfrm>
          <a:prstGeom prst="rect">
            <a:avLst/>
          </a:prstGeom>
        </p:spPr>
      </p:pic>
      <p:sp>
        <p:nvSpPr>
          <p:cNvPr id="47" name="Rectangle 46"/>
          <p:cNvSpPr/>
          <p:nvPr/>
        </p:nvSpPr>
        <p:spPr>
          <a:xfrm>
            <a:off x="826600" y="3310012"/>
            <a:ext cx="10685966" cy="3242931"/>
          </a:xfrm>
          <a:prstGeom prst="rect">
            <a:avLst/>
          </a:prstGeom>
          <a:solidFill>
            <a:schemeClr val="bg1">
              <a:lumMod val="95000"/>
            </a:schemeClr>
          </a:solidFill>
          <a:ln>
            <a:solidFill>
              <a:srgbClr val="F2C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D40D40-3B8D-FF40-8618-03D52FDCEDD7}"/>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6F61754-CC70-0546-B367-96E73D9AD89B}"/>
              </a:ext>
            </a:extLst>
          </p:cNvPr>
          <p:cNvSpPr/>
          <p:nvPr/>
        </p:nvSpPr>
        <p:spPr>
          <a:xfrm>
            <a:off x="791138" y="99227"/>
            <a:ext cx="5850518" cy="492443"/>
          </a:xfrm>
          <a:prstGeom prst="rect">
            <a:avLst/>
          </a:prstGeom>
        </p:spPr>
        <p:txBody>
          <a:bodyPr wrap="square" lIns="0" tIns="0" rIns="0" bIns="0">
            <a:spAutoFit/>
          </a:bodyPr>
          <a:lstStyle/>
          <a:p>
            <a:r>
              <a:rPr lang="en-GB" sz="3200" b="1" dirty="0">
                <a:solidFill>
                  <a:schemeClr val="bg1"/>
                </a:solidFill>
                <a:ea typeface="+mj-ea"/>
                <a:cs typeface="+mj-cs"/>
              </a:rPr>
              <a:t>Who is </a:t>
            </a:r>
            <a:r>
              <a:rPr lang="en-GB" sz="3200" b="1" dirty="0" err="1">
                <a:solidFill>
                  <a:schemeClr val="bg1"/>
                </a:solidFill>
                <a:ea typeface="+mj-ea"/>
                <a:cs typeface="+mj-cs"/>
              </a:rPr>
              <a:t>Proagrica</a:t>
            </a:r>
            <a:r>
              <a:rPr lang="en-GB" sz="3200" b="1" dirty="0">
                <a:solidFill>
                  <a:schemeClr val="bg1"/>
                </a:solidFill>
                <a:ea typeface="+mj-ea"/>
                <a:cs typeface="+mj-cs"/>
              </a:rPr>
              <a:t>?</a:t>
            </a:r>
            <a:endParaRPr lang="en-US" sz="3200" b="1" dirty="0">
              <a:solidFill>
                <a:schemeClr val="bg1"/>
              </a:solidFill>
            </a:endParaRPr>
          </a:p>
        </p:txBody>
      </p:sp>
      <p:pic>
        <p:nvPicPr>
          <p:cNvPr id="24" name="Picture 23">
            <a:extLst>
              <a:ext uri="{FF2B5EF4-FFF2-40B4-BE49-F238E27FC236}">
                <a16:creationId xmlns:a16="http://schemas.microsoft.com/office/drawing/2014/main" id="{A3A196D4-6D53-7040-B1E0-2C8DD10DBE2A}"/>
              </a:ext>
            </a:extLst>
          </p:cNvPr>
          <p:cNvPicPr>
            <a:picLocks noChangeAspect="1"/>
          </p:cNvPicPr>
          <p:nvPr/>
        </p:nvPicPr>
        <p:blipFill rotWithShape="1">
          <a:blip r:embed="rId4" cstate="print">
            <a:alphaModFix amt="71000"/>
            <a:extLst>
              <a:ext uri="{28A0092B-C50C-407E-A947-70E740481C1C}">
                <a14:useLocalDpi xmlns:a14="http://schemas.microsoft.com/office/drawing/2010/main" val="0"/>
              </a:ext>
            </a:extLst>
          </a:blip>
          <a:srcRect l="39438" t="68424" r="12050" b="10810"/>
          <a:stretch/>
        </p:blipFill>
        <p:spPr>
          <a:xfrm>
            <a:off x="9328171" y="0"/>
            <a:ext cx="2863828" cy="709980"/>
          </a:xfrm>
          <a:prstGeom prst="rect">
            <a:avLst/>
          </a:prstGeom>
        </p:spPr>
      </p:pic>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3" name="object 25"/>
          <p:cNvSpPr txBox="1">
            <a:spLocks/>
          </p:cNvSpPr>
          <p:nvPr/>
        </p:nvSpPr>
        <p:spPr>
          <a:xfrm>
            <a:off x="2565147" y="1715934"/>
            <a:ext cx="7421526" cy="184666"/>
          </a:xfrm>
          <a:prstGeom prst="rect">
            <a:avLst/>
          </a:prstGeom>
        </p:spPr>
        <p:txBody>
          <a:bodyPr vert="horz" wrap="square" lIns="0" tIns="0" rIns="0" bIns="0" rtlCol="0">
            <a:spAutoFit/>
          </a:bodyPr>
          <a:lstStyle>
            <a:lvl1pPr>
              <a:defRPr sz="3400" b="0" i="0">
                <a:solidFill>
                  <a:srgbClr val="525156"/>
                </a:solidFill>
                <a:latin typeface="Arial"/>
                <a:ea typeface="+mj-ea"/>
                <a:cs typeface="Arial"/>
              </a:defRPr>
            </a:lvl1pPr>
          </a:lstStyle>
          <a:p>
            <a:pPr marL="12700" algn="ctr"/>
            <a:r>
              <a:rPr lang="en-GB" sz="1200" kern="0" dirty="0">
                <a:solidFill>
                  <a:srgbClr val="404040"/>
                </a:solidFill>
              </a:rPr>
              <a:t>A global provider of information and analytics for professional and business customers across industries</a:t>
            </a:r>
          </a:p>
        </p:txBody>
      </p:sp>
      <p:sp>
        <p:nvSpPr>
          <p:cNvPr id="6" name="TextBox 5"/>
          <p:cNvSpPr txBox="1"/>
          <p:nvPr/>
        </p:nvSpPr>
        <p:spPr>
          <a:xfrm>
            <a:off x="2933835" y="3069139"/>
            <a:ext cx="6471497" cy="400110"/>
          </a:xfrm>
          <a:prstGeom prst="rect">
            <a:avLst/>
          </a:prstGeom>
          <a:solidFill>
            <a:srgbClr val="D78B27"/>
          </a:solidFill>
        </p:spPr>
        <p:txBody>
          <a:bodyPr wrap="square" rtlCol="0">
            <a:spAutoFit/>
          </a:bodyPr>
          <a:lstStyle/>
          <a:p>
            <a:pPr algn="ctr"/>
            <a:r>
              <a:rPr lang="en-US" sz="2000" b="1" dirty="0">
                <a:solidFill>
                  <a:schemeClr val="bg1"/>
                </a:solidFill>
                <a:ea typeface="Arial" charset="0"/>
                <a:cs typeface="Arial" charset="0"/>
              </a:rPr>
              <a:t>RISK AND BUSINESS ANALYTICS</a:t>
            </a:r>
          </a:p>
        </p:txBody>
      </p:sp>
      <p:sp>
        <p:nvSpPr>
          <p:cNvPr id="29" name="Rectangle 28">
            <a:extLst>
              <a:ext uri="{FF2B5EF4-FFF2-40B4-BE49-F238E27FC236}">
                <a16:creationId xmlns:a16="http://schemas.microsoft.com/office/drawing/2014/main" id="{4D2E55F1-923C-EA4B-98D2-D86B9A3A16C3}"/>
              </a:ext>
            </a:extLst>
          </p:cNvPr>
          <p:cNvSpPr/>
          <p:nvPr/>
        </p:nvSpPr>
        <p:spPr>
          <a:xfrm>
            <a:off x="3335041" y="4437041"/>
            <a:ext cx="5805437" cy="375422"/>
          </a:xfrm>
          <a:prstGeom prst="rect">
            <a:avLst/>
          </a:prstGeom>
        </p:spPr>
        <p:txBody>
          <a:bodyPr wrap="square" lIns="0" tIns="0" rIns="0" bIns="0">
            <a:spAutoFit/>
          </a:bodyPr>
          <a:lstStyle/>
          <a:p>
            <a:pPr algn="ctr"/>
            <a:r>
              <a:rPr lang="en-GB" sz="1200" dirty="0">
                <a:solidFill>
                  <a:srgbClr val="404040"/>
                </a:solidFill>
              </a:rPr>
              <a:t>Proagrica provides web, mobile, digital, data management &amp; business intelligence solutions across the global Agriculture and Animal Health markets. </a:t>
            </a:r>
          </a:p>
        </p:txBody>
      </p:sp>
      <p:sp>
        <p:nvSpPr>
          <p:cNvPr id="30" name="Rectangle 29">
            <a:extLst>
              <a:ext uri="{FF2B5EF4-FFF2-40B4-BE49-F238E27FC236}">
                <a16:creationId xmlns:a16="http://schemas.microsoft.com/office/drawing/2014/main" id="{4D2E55F1-923C-EA4B-98D2-D86B9A3A16C3}"/>
              </a:ext>
            </a:extLst>
          </p:cNvPr>
          <p:cNvSpPr/>
          <p:nvPr/>
        </p:nvSpPr>
        <p:spPr>
          <a:xfrm>
            <a:off x="1156386" y="5010757"/>
            <a:ext cx="3130847" cy="276999"/>
          </a:xfrm>
          <a:prstGeom prst="rect">
            <a:avLst/>
          </a:prstGeom>
        </p:spPr>
        <p:txBody>
          <a:bodyPr wrap="square" lIns="0" tIns="0" rIns="0" bIns="0">
            <a:spAutoFit/>
          </a:bodyPr>
          <a:lstStyle/>
          <a:p>
            <a:pPr algn="ctr"/>
            <a:r>
              <a:rPr lang="en-GB" b="1" dirty="0">
                <a:solidFill>
                  <a:srgbClr val="D78B27"/>
                </a:solidFill>
              </a:rPr>
              <a:t>Integration &amp; connectivity</a:t>
            </a:r>
          </a:p>
        </p:txBody>
      </p:sp>
      <p:sp>
        <p:nvSpPr>
          <p:cNvPr id="33" name="Rectangle 32">
            <a:extLst>
              <a:ext uri="{FF2B5EF4-FFF2-40B4-BE49-F238E27FC236}">
                <a16:creationId xmlns:a16="http://schemas.microsoft.com/office/drawing/2014/main" id="{4D2E55F1-923C-EA4B-98D2-D86B9A3A16C3}"/>
              </a:ext>
            </a:extLst>
          </p:cNvPr>
          <p:cNvSpPr/>
          <p:nvPr/>
        </p:nvSpPr>
        <p:spPr>
          <a:xfrm>
            <a:off x="4938365" y="5033614"/>
            <a:ext cx="2567962" cy="276999"/>
          </a:xfrm>
          <a:prstGeom prst="rect">
            <a:avLst/>
          </a:prstGeom>
        </p:spPr>
        <p:txBody>
          <a:bodyPr wrap="square" lIns="0" tIns="0" rIns="0" bIns="0">
            <a:spAutoFit/>
          </a:bodyPr>
          <a:lstStyle/>
          <a:p>
            <a:pPr algn="ctr"/>
            <a:r>
              <a:rPr lang="en-GB" b="1" dirty="0">
                <a:solidFill>
                  <a:srgbClr val="D78B27"/>
                </a:solidFill>
              </a:rPr>
              <a:t>Insight &amp; analytics</a:t>
            </a:r>
          </a:p>
        </p:txBody>
      </p:sp>
      <p:sp>
        <p:nvSpPr>
          <p:cNvPr id="35" name="TextBox 34"/>
          <p:cNvSpPr txBox="1"/>
          <p:nvPr/>
        </p:nvSpPr>
        <p:spPr>
          <a:xfrm>
            <a:off x="8155204" y="5010757"/>
            <a:ext cx="3321900" cy="369332"/>
          </a:xfrm>
          <a:prstGeom prst="rect">
            <a:avLst/>
          </a:prstGeom>
          <a:noFill/>
        </p:spPr>
        <p:txBody>
          <a:bodyPr wrap="square" rtlCol="0">
            <a:spAutoFit/>
          </a:bodyPr>
          <a:lstStyle/>
          <a:p>
            <a:pPr algn="ctr"/>
            <a:r>
              <a:rPr lang="en-US" b="1" spc="-40" dirty="0">
                <a:solidFill>
                  <a:srgbClr val="D78B27"/>
                </a:solidFill>
                <a:cs typeface="Arial"/>
              </a:rPr>
              <a:t>V</a:t>
            </a:r>
            <a:r>
              <a:rPr lang="en-US" b="1" dirty="0">
                <a:solidFill>
                  <a:srgbClr val="D78B27"/>
                </a:solidFill>
                <a:cs typeface="Arial"/>
              </a:rPr>
              <a:t>isualization </a:t>
            </a:r>
            <a:r>
              <a:rPr lang="en-US" b="1" spc="10" dirty="0">
                <a:solidFill>
                  <a:srgbClr val="D78B27"/>
                </a:solidFill>
                <a:cs typeface="Arial"/>
              </a:rPr>
              <a:t>&amp; </a:t>
            </a:r>
            <a:r>
              <a:rPr lang="en-US" b="1" dirty="0">
                <a:solidFill>
                  <a:srgbClr val="D78B27"/>
                </a:solidFill>
                <a:cs typeface="Arial"/>
              </a:rPr>
              <a:t>workflow</a:t>
            </a:r>
            <a:endParaRPr lang="en-US" dirty="0"/>
          </a:p>
        </p:txBody>
      </p:sp>
      <p:sp>
        <p:nvSpPr>
          <p:cNvPr id="36" name="Rectangle 35">
            <a:extLst>
              <a:ext uri="{FF2B5EF4-FFF2-40B4-BE49-F238E27FC236}">
                <a16:creationId xmlns:a16="http://schemas.microsoft.com/office/drawing/2014/main" id="{4D2E55F1-923C-EA4B-98D2-D86B9A3A16C3}"/>
              </a:ext>
            </a:extLst>
          </p:cNvPr>
          <p:cNvSpPr/>
          <p:nvPr/>
        </p:nvSpPr>
        <p:spPr>
          <a:xfrm>
            <a:off x="1426515" y="2102564"/>
            <a:ext cx="2277263" cy="553998"/>
          </a:xfrm>
          <a:prstGeom prst="rect">
            <a:avLst/>
          </a:prstGeom>
        </p:spPr>
        <p:txBody>
          <a:bodyPr wrap="square" lIns="0" tIns="0" rIns="0" bIns="0">
            <a:spAutoFit/>
          </a:bodyPr>
          <a:lstStyle/>
          <a:p>
            <a:pPr algn="ctr"/>
            <a:r>
              <a:rPr lang="en-GB" b="1" dirty="0">
                <a:solidFill>
                  <a:srgbClr val="D78B27"/>
                </a:solidFill>
              </a:rPr>
              <a:t>Deep customer understanding</a:t>
            </a:r>
          </a:p>
        </p:txBody>
      </p:sp>
      <p:sp>
        <p:nvSpPr>
          <p:cNvPr id="37" name="Rectangle 36">
            <a:extLst>
              <a:ext uri="{FF2B5EF4-FFF2-40B4-BE49-F238E27FC236}">
                <a16:creationId xmlns:a16="http://schemas.microsoft.com/office/drawing/2014/main" id="{4D2E55F1-923C-EA4B-98D2-D86B9A3A16C3}"/>
              </a:ext>
            </a:extLst>
          </p:cNvPr>
          <p:cNvSpPr/>
          <p:nvPr/>
        </p:nvSpPr>
        <p:spPr>
          <a:xfrm>
            <a:off x="4145252" y="2102564"/>
            <a:ext cx="1944953" cy="553998"/>
          </a:xfrm>
          <a:prstGeom prst="rect">
            <a:avLst/>
          </a:prstGeom>
        </p:spPr>
        <p:txBody>
          <a:bodyPr wrap="square" lIns="0" tIns="0" rIns="0" bIns="0">
            <a:spAutoFit/>
          </a:bodyPr>
          <a:lstStyle/>
          <a:p>
            <a:pPr algn="ctr"/>
            <a:r>
              <a:rPr lang="en-GB" b="1" dirty="0">
                <a:solidFill>
                  <a:srgbClr val="D78B27"/>
                </a:solidFill>
              </a:rPr>
              <a:t>Leading content &amp; datasets</a:t>
            </a:r>
          </a:p>
        </p:txBody>
      </p:sp>
      <p:sp>
        <p:nvSpPr>
          <p:cNvPr id="38" name="Rectangle 37">
            <a:extLst>
              <a:ext uri="{FF2B5EF4-FFF2-40B4-BE49-F238E27FC236}">
                <a16:creationId xmlns:a16="http://schemas.microsoft.com/office/drawing/2014/main" id="{4D2E55F1-923C-EA4B-98D2-D86B9A3A16C3}"/>
              </a:ext>
            </a:extLst>
          </p:cNvPr>
          <p:cNvSpPr/>
          <p:nvPr/>
        </p:nvSpPr>
        <p:spPr>
          <a:xfrm>
            <a:off x="6372209" y="2102564"/>
            <a:ext cx="2277263" cy="553998"/>
          </a:xfrm>
          <a:prstGeom prst="rect">
            <a:avLst/>
          </a:prstGeom>
        </p:spPr>
        <p:txBody>
          <a:bodyPr wrap="square" lIns="0" tIns="0" rIns="0" bIns="0">
            <a:spAutoFit/>
          </a:bodyPr>
          <a:lstStyle/>
          <a:p>
            <a:pPr algn="ctr"/>
            <a:r>
              <a:rPr lang="en-GB" b="1" dirty="0">
                <a:solidFill>
                  <a:srgbClr val="D78B27"/>
                </a:solidFill>
              </a:rPr>
              <a:t>Sophisticated analytics</a:t>
            </a:r>
          </a:p>
        </p:txBody>
      </p:sp>
      <p:sp>
        <p:nvSpPr>
          <p:cNvPr id="39" name="Rectangle 38">
            <a:extLst>
              <a:ext uri="{FF2B5EF4-FFF2-40B4-BE49-F238E27FC236}">
                <a16:creationId xmlns:a16="http://schemas.microsoft.com/office/drawing/2014/main" id="{4D2E55F1-923C-EA4B-98D2-D86B9A3A16C3}"/>
              </a:ext>
            </a:extLst>
          </p:cNvPr>
          <p:cNvSpPr/>
          <p:nvPr/>
        </p:nvSpPr>
        <p:spPr>
          <a:xfrm>
            <a:off x="8649472" y="2102564"/>
            <a:ext cx="2277263" cy="553998"/>
          </a:xfrm>
          <a:prstGeom prst="rect">
            <a:avLst/>
          </a:prstGeom>
        </p:spPr>
        <p:txBody>
          <a:bodyPr wrap="square" lIns="0" tIns="0" rIns="0" bIns="0">
            <a:spAutoFit/>
          </a:bodyPr>
          <a:lstStyle/>
          <a:p>
            <a:pPr algn="ctr"/>
            <a:r>
              <a:rPr lang="en-GB" b="1" dirty="0">
                <a:solidFill>
                  <a:srgbClr val="D78B27"/>
                </a:solidFill>
              </a:rPr>
              <a:t>Technology capabilities</a:t>
            </a:r>
          </a:p>
        </p:txBody>
      </p:sp>
      <p:cxnSp>
        <p:nvCxnSpPr>
          <p:cNvPr id="41" name="Straight Connector 40"/>
          <p:cNvCxnSpPr/>
          <p:nvPr/>
        </p:nvCxnSpPr>
        <p:spPr>
          <a:xfrm>
            <a:off x="3827388" y="2102564"/>
            <a:ext cx="0" cy="553998"/>
          </a:xfrm>
          <a:prstGeom prst="line">
            <a:avLst/>
          </a:prstGeom>
          <a:ln>
            <a:solidFill>
              <a:srgbClr val="F3CF6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396685" y="2102564"/>
            <a:ext cx="0" cy="553998"/>
          </a:xfrm>
          <a:prstGeom prst="line">
            <a:avLst/>
          </a:prstGeom>
          <a:ln>
            <a:solidFill>
              <a:srgbClr val="F3CF64"/>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813820" y="2102564"/>
            <a:ext cx="0" cy="553998"/>
          </a:xfrm>
          <a:prstGeom prst="line">
            <a:avLst/>
          </a:prstGeom>
          <a:ln>
            <a:solidFill>
              <a:srgbClr val="F3CF6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158177" y="5124643"/>
            <a:ext cx="0" cy="1245837"/>
          </a:xfrm>
          <a:prstGeom prst="line">
            <a:avLst/>
          </a:prstGeom>
          <a:ln>
            <a:solidFill>
              <a:srgbClr val="F3CF64"/>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398782" y="5124643"/>
            <a:ext cx="0" cy="1245837"/>
          </a:xfrm>
          <a:prstGeom prst="line">
            <a:avLst/>
          </a:prstGeom>
          <a:ln>
            <a:solidFill>
              <a:srgbClr val="F3CF6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r="42195"/>
          <a:stretch/>
        </p:blipFill>
        <p:spPr>
          <a:xfrm>
            <a:off x="5307745" y="988946"/>
            <a:ext cx="1851339" cy="51234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5342" y="3624354"/>
            <a:ext cx="2875665" cy="674060"/>
          </a:xfrm>
          <a:prstGeom prst="rect">
            <a:avLst/>
          </a:prstGeom>
        </p:spPr>
      </p:pic>
      <p:sp>
        <p:nvSpPr>
          <p:cNvPr id="28" name="Rectangle 27">
            <a:extLst>
              <a:ext uri="{FF2B5EF4-FFF2-40B4-BE49-F238E27FC236}">
                <a16:creationId xmlns:a16="http://schemas.microsoft.com/office/drawing/2014/main" id="{4D2E55F1-923C-EA4B-98D2-D86B9A3A16C3}"/>
              </a:ext>
            </a:extLst>
          </p:cNvPr>
          <p:cNvSpPr/>
          <p:nvPr/>
        </p:nvSpPr>
        <p:spPr>
          <a:xfrm>
            <a:off x="1211850" y="5439455"/>
            <a:ext cx="2875665" cy="846386"/>
          </a:xfrm>
          <a:prstGeom prst="rect">
            <a:avLst/>
          </a:prstGeom>
        </p:spPr>
        <p:txBody>
          <a:bodyPr wrap="square" lIns="0" tIns="0" rIns="0" bIns="0">
            <a:spAutoFit/>
          </a:bodyPr>
          <a:lstStyle/>
          <a:p>
            <a:pPr lvl="0" algn="ctr"/>
            <a:r>
              <a:rPr lang="en-GB" sz="1100" b="1" dirty="0" err="1">
                <a:solidFill>
                  <a:srgbClr val="404040"/>
                </a:solidFill>
              </a:rPr>
              <a:t>Proagrica’s</a:t>
            </a:r>
            <a:r>
              <a:rPr lang="en-GB" sz="1100" b="1" dirty="0">
                <a:solidFill>
                  <a:srgbClr val="404040"/>
                </a:solidFill>
              </a:rPr>
              <a:t> integration technology connects systems and workflows, both internally and externally, enhancing the harmony and efficiency of business transactions.  </a:t>
            </a:r>
            <a:endParaRPr lang="en-GB" sz="1100" b="1" dirty="0">
              <a:solidFill>
                <a:srgbClr val="404040"/>
              </a:solidFill>
              <a:cs typeface="Calibri" panose="020F0502020204030204" pitchFamily="34" charset="0"/>
            </a:endParaRPr>
          </a:p>
        </p:txBody>
      </p:sp>
      <p:sp>
        <p:nvSpPr>
          <p:cNvPr id="40" name="Rectangle 39">
            <a:extLst>
              <a:ext uri="{FF2B5EF4-FFF2-40B4-BE49-F238E27FC236}">
                <a16:creationId xmlns:a16="http://schemas.microsoft.com/office/drawing/2014/main" id="{4D2E55F1-923C-EA4B-98D2-D86B9A3A16C3}"/>
              </a:ext>
            </a:extLst>
          </p:cNvPr>
          <p:cNvSpPr/>
          <p:nvPr/>
        </p:nvSpPr>
        <p:spPr>
          <a:xfrm>
            <a:off x="4926030" y="5463548"/>
            <a:ext cx="2674287" cy="846386"/>
          </a:xfrm>
          <a:prstGeom prst="rect">
            <a:avLst/>
          </a:prstGeom>
        </p:spPr>
        <p:txBody>
          <a:bodyPr wrap="square" lIns="0" tIns="0" rIns="0" bIns="0">
            <a:spAutoFit/>
          </a:bodyPr>
          <a:lstStyle/>
          <a:p>
            <a:pPr lvl="0" algn="ctr" defTabSz="914377">
              <a:spcBef>
                <a:spcPct val="20000"/>
              </a:spcBef>
              <a:defRPr/>
            </a:pPr>
            <a:r>
              <a:rPr lang="en-GB" sz="1100" b="1" dirty="0">
                <a:solidFill>
                  <a:srgbClr val="404040"/>
                </a:solidFill>
              </a:rPr>
              <a:t>Proagrica provides a platform that allows you to derive previously un-seen value from data. Empowering informed decisions with improved visibility and reporting in real-time.</a:t>
            </a:r>
          </a:p>
        </p:txBody>
      </p:sp>
      <p:sp>
        <p:nvSpPr>
          <p:cNvPr id="45" name="Rectangle 44">
            <a:extLst>
              <a:ext uri="{FF2B5EF4-FFF2-40B4-BE49-F238E27FC236}">
                <a16:creationId xmlns:a16="http://schemas.microsoft.com/office/drawing/2014/main" id="{4D2E55F1-923C-EA4B-98D2-D86B9A3A16C3}"/>
              </a:ext>
            </a:extLst>
          </p:cNvPr>
          <p:cNvSpPr/>
          <p:nvPr/>
        </p:nvSpPr>
        <p:spPr>
          <a:xfrm>
            <a:off x="8451446" y="5463548"/>
            <a:ext cx="2673314" cy="846386"/>
          </a:xfrm>
          <a:prstGeom prst="rect">
            <a:avLst/>
          </a:prstGeom>
        </p:spPr>
        <p:txBody>
          <a:bodyPr wrap="square" lIns="0" tIns="0" rIns="0" bIns="0">
            <a:spAutoFit/>
          </a:bodyPr>
          <a:lstStyle/>
          <a:p>
            <a:pPr algn="ctr"/>
            <a:r>
              <a:rPr lang="en-GB" sz="1100" b="1" dirty="0">
                <a:solidFill>
                  <a:srgbClr val="404040"/>
                </a:solidFill>
              </a:rPr>
              <a:t>Proagrica provide solutions to enhance productivity across all agriculture sectors. We give manufacturers, distributors and farmers the tools they need to efficiently do business. </a:t>
            </a:r>
            <a:endParaRPr lang="en-US" sz="1100" b="1" dirty="0">
              <a:solidFill>
                <a:srgbClr val="404040"/>
              </a:solidFill>
              <a:cs typeface="Arial"/>
            </a:endParaRPr>
          </a:p>
        </p:txBody>
      </p:sp>
      <p:pic>
        <p:nvPicPr>
          <p:cNvPr id="31" name="Picture 30">
            <a:extLst>
              <a:ext uri="{FF2B5EF4-FFF2-40B4-BE49-F238E27FC236}">
                <a16:creationId xmlns:a16="http://schemas.microsoft.com/office/drawing/2014/main" id="{8EE3F527-1D89-9946-B193-52B980F2A40B}"/>
              </a:ext>
            </a:extLst>
          </p:cNvPr>
          <p:cNvPicPr>
            <a:picLocks noChangeAspect="1"/>
          </p:cNvPicPr>
          <p:nvPr/>
        </p:nvPicPr>
        <p:blipFill rotWithShape="1">
          <a:blip r:embed="rId8"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spTree>
    <p:extLst>
      <p:ext uri="{BB962C8B-B14F-4D97-AF65-F5344CB8AC3E}">
        <p14:creationId xmlns:p14="http://schemas.microsoft.com/office/powerpoint/2010/main" val="4087786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738664"/>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How has yield varied over the last 10 years?</a:t>
            </a:r>
          </a:p>
        </p:txBody>
      </p:sp>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28" name="Picture 2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46344" y="967854"/>
            <a:ext cx="6873648" cy="4913417"/>
          </a:xfrm>
          <a:prstGeom prst="rect">
            <a:avLst/>
          </a:prstGeom>
        </p:spPr>
      </p:pic>
    </p:spTree>
    <p:extLst>
      <p:ext uri="{BB962C8B-B14F-4D97-AF65-F5344CB8AC3E}">
        <p14:creationId xmlns:p14="http://schemas.microsoft.com/office/powerpoint/2010/main" val="1526256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738664"/>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Growers aren’t very skilled at data entry</a:t>
            </a: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9" name="TextBox 8">
            <a:extLst>
              <a:ext uri="{FF2B5EF4-FFF2-40B4-BE49-F238E27FC236}">
                <a16:creationId xmlns:a16="http://schemas.microsoft.com/office/drawing/2014/main" id="{2FF39FB7-DA7D-814D-A238-7206C3E84E1F}"/>
              </a:ext>
            </a:extLst>
          </p:cNvPr>
          <p:cNvSpPr txBox="1"/>
          <p:nvPr/>
        </p:nvSpPr>
        <p:spPr>
          <a:xfrm>
            <a:off x="5903345" y="1659584"/>
            <a:ext cx="2456348"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DK </a:t>
            </a:r>
            <a:r>
              <a:rPr kumimoji="0" lang="en-GB" sz="1600" b="1" i="0" u="none" strike="noStrike" kern="1200" cap="none" spc="0" normalizeH="0" baseline="0" noProof="0" dirty="0" err="1">
                <a:ln>
                  <a:noFill/>
                </a:ln>
                <a:solidFill>
                  <a:srgbClr val="525157"/>
                </a:solidFill>
                <a:effectLst/>
                <a:uLnTx/>
                <a:uFillTx/>
                <a:latin typeface="Arial" panose="020B0604020202020204"/>
                <a:ea typeface="+mn-ea"/>
                <a:cs typeface="Arial" pitchFamily="34" charset="0"/>
              </a:rPr>
              <a:t>Excaliber</a:t>
            </a: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525157"/>
              </a:solidFill>
              <a:latin typeface="Arial" panose="020B0604020202020204"/>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DK Excalibur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Excalibur + Coating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Excalibur Stock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Excalibur and </a:t>
            </a:r>
            <a:r>
              <a:rPr lang="en-GB" sz="1600" b="1" dirty="0" err="1">
                <a:solidFill>
                  <a:srgbClr val="525157"/>
                </a:solidFill>
                <a:latin typeface="Arial" panose="020B0604020202020204"/>
                <a:cs typeface="Arial" pitchFamily="34" charset="0"/>
              </a:rPr>
              <a:t>Catana</a:t>
            </a:r>
            <a:endParaRPr lang="en-GB" sz="1600" b="1" dirty="0">
              <a:solidFill>
                <a:srgbClr val="525157"/>
              </a:solidFill>
              <a:latin typeface="Arial" panose="020B0604020202020204"/>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Rolled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rgbClr val="525157"/>
                </a:solidFill>
                <a:latin typeface="Arial" panose="020B0604020202020204"/>
                <a:cs typeface="Arial" pitchFamily="34" charset="0"/>
              </a:rPr>
              <a:t>OSR + 15:10:28</a:t>
            </a: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p:txBody>
      </p:sp>
      <p:sp>
        <p:nvSpPr>
          <p:cNvPr id="10" name="Pentagon 9">
            <a:extLst>
              <a:ext uri="{FF2B5EF4-FFF2-40B4-BE49-F238E27FC236}">
                <a16:creationId xmlns:a16="http://schemas.microsoft.com/office/drawing/2014/main" id="{D86F806D-65B8-4544-9A77-BCA1A8088985}"/>
              </a:ext>
            </a:extLst>
          </p:cNvPr>
          <p:cNvSpPr/>
          <p:nvPr/>
        </p:nvSpPr>
        <p:spPr>
          <a:xfrm rot="5400000">
            <a:off x="6346911" y="-548192"/>
            <a:ext cx="755104" cy="2723834"/>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7834A618-731F-6D4F-A9F6-E6CBB01166EA}"/>
              </a:ext>
            </a:extLst>
          </p:cNvPr>
          <p:cNvSpPr/>
          <p:nvPr/>
        </p:nvSpPr>
        <p:spPr>
          <a:xfrm>
            <a:off x="6144116" y="452613"/>
            <a:ext cx="106007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D78B27"/>
                </a:solidFill>
                <a:effectLst/>
                <a:uLnTx/>
                <a:uFillTx/>
                <a:latin typeface="Arial" panose="020B0604020202020204"/>
                <a:ea typeface="+mn-ea"/>
                <a:cs typeface="+mn-cs"/>
              </a:rPr>
              <a:t>CORE</a:t>
            </a:r>
          </a:p>
        </p:txBody>
      </p:sp>
      <p:sp>
        <p:nvSpPr>
          <p:cNvPr id="12" name="Title 1">
            <a:extLst>
              <a:ext uri="{FF2B5EF4-FFF2-40B4-BE49-F238E27FC236}">
                <a16:creationId xmlns:a16="http://schemas.microsoft.com/office/drawing/2014/main" id="{27B7BF36-8439-C64A-804B-85CB5616A22D}"/>
              </a:ext>
            </a:extLst>
          </p:cNvPr>
          <p:cNvSpPr txBox="1">
            <a:spLocks/>
          </p:cNvSpPr>
          <p:nvPr/>
        </p:nvSpPr>
        <p:spPr>
          <a:xfrm>
            <a:off x="8086380" y="2946825"/>
            <a:ext cx="1200481" cy="357841"/>
          </a:xfrm>
          <a:prstGeom prst="homePlate">
            <a:avLst>
              <a:gd name="adj" fmla="val 34975"/>
            </a:avLst>
          </a:prstGeom>
          <a:solidFill>
            <a:srgbClr val="D78B27"/>
          </a:solidFill>
        </p:spPr>
        <p:txBody>
          <a:bodyPr>
            <a:normAutofit fontScale="97500"/>
          </a:bodyPr>
          <a:lstStyle>
            <a:lvl1pPr algn="ctr" defTabSz="914377" rtl="0" eaLnBrk="1" latinLnBrk="0" hangingPunct="1">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rial" panose="020B0604020202020204"/>
              <a:ea typeface="+mj-ea"/>
              <a:cs typeface="+mj-cs"/>
            </a:endParaRPr>
          </a:p>
        </p:txBody>
      </p:sp>
      <p:cxnSp>
        <p:nvCxnSpPr>
          <p:cNvPr id="13" name="Straight Connector 12">
            <a:extLst>
              <a:ext uri="{FF2B5EF4-FFF2-40B4-BE49-F238E27FC236}">
                <a16:creationId xmlns:a16="http://schemas.microsoft.com/office/drawing/2014/main" id="{50127FEB-5D27-8D46-8E4C-C068B6C0599B}"/>
              </a:ext>
            </a:extLst>
          </p:cNvPr>
          <p:cNvCxnSpPr>
            <a:cxnSpLocks/>
          </p:cNvCxnSpPr>
          <p:nvPr/>
        </p:nvCxnSpPr>
        <p:spPr>
          <a:xfrm flipV="1">
            <a:off x="5362546" y="426756"/>
            <a:ext cx="2716725" cy="9417"/>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FF39FB7-DA7D-814D-A238-7206C3E84E1F}"/>
              </a:ext>
            </a:extLst>
          </p:cNvPr>
          <p:cNvSpPr txBox="1"/>
          <p:nvPr/>
        </p:nvSpPr>
        <p:spPr>
          <a:xfrm>
            <a:off x="9603462" y="1659584"/>
            <a:ext cx="2456348"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rPr>
              <a:t>Excalibur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525157"/>
              </a:solidFill>
              <a:latin typeface="Arial" panose="020B0604020202020204"/>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Excalibur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Excalibur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Excalibur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Other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525157"/>
                </a:solidFill>
                <a:latin typeface="Arial" panose="020B0604020202020204"/>
                <a:cs typeface="Arial" pitchFamily="34" charset="0"/>
              </a:rPr>
              <a:t>Other</a:t>
            </a:r>
            <a:endParaRPr kumimoji="0" lang="en-GB" sz="1600" b="1" i="0" u="none" strike="noStrike" kern="1200" cap="none" spc="0" normalizeH="0" baseline="0" noProof="0" dirty="0">
              <a:ln>
                <a:noFill/>
              </a:ln>
              <a:solidFill>
                <a:srgbClr val="525157"/>
              </a:solidFill>
              <a:effectLst/>
              <a:uLnTx/>
              <a:uFillTx/>
              <a:latin typeface="Arial" panose="020B0604020202020204"/>
              <a:ea typeface="+mn-ea"/>
              <a:cs typeface="Arial" pitchFamily="34" charset="0"/>
            </a:endParaRPr>
          </a:p>
        </p:txBody>
      </p:sp>
      <p:sp>
        <p:nvSpPr>
          <p:cNvPr id="20" name="Pentagon 19">
            <a:extLst>
              <a:ext uri="{FF2B5EF4-FFF2-40B4-BE49-F238E27FC236}">
                <a16:creationId xmlns:a16="http://schemas.microsoft.com/office/drawing/2014/main" id="{D86F806D-65B8-4544-9A77-BCA1A8088985}"/>
              </a:ext>
            </a:extLst>
          </p:cNvPr>
          <p:cNvSpPr/>
          <p:nvPr/>
        </p:nvSpPr>
        <p:spPr>
          <a:xfrm rot="5400000">
            <a:off x="10156911" y="-522335"/>
            <a:ext cx="755104" cy="2723834"/>
          </a:xfrm>
          <a:prstGeom prst="homePlate">
            <a:avLst>
              <a:gd name="adj" fmla="val 35924"/>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7834A618-731F-6D4F-A9F6-E6CBB01166EA}"/>
              </a:ext>
            </a:extLst>
          </p:cNvPr>
          <p:cNvSpPr/>
          <p:nvPr/>
        </p:nvSpPr>
        <p:spPr>
          <a:xfrm>
            <a:off x="9954116" y="478470"/>
            <a:ext cx="106007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D78B27"/>
                </a:solidFill>
                <a:effectLst/>
                <a:uLnTx/>
                <a:uFillTx/>
                <a:latin typeface="Arial" panose="020B0604020202020204"/>
                <a:ea typeface="+mn-ea"/>
                <a:cs typeface="+mn-cs"/>
              </a:rPr>
              <a:t>CORE</a:t>
            </a:r>
          </a:p>
        </p:txBody>
      </p:sp>
      <p:cxnSp>
        <p:nvCxnSpPr>
          <p:cNvPr id="22" name="Straight Connector 21">
            <a:extLst>
              <a:ext uri="{FF2B5EF4-FFF2-40B4-BE49-F238E27FC236}">
                <a16:creationId xmlns:a16="http://schemas.microsoft.com/office/drawing/2014/main" id="{50127FEB-5D27-8D46-8E4C-C068B6C0599B}"/>
              </a:ext>
            </a:extLst>
          </p:cNvPr>
          <p:cNvCxnSpPr>
            <a:cxnSpLocks/>
          </p:cNvCxnSpPr>
          <p:nvPr/>
        </p:nvCxnSpPr>
        <p:spPr>
          <a:xfrm flipV="1">
            <a:off x="9172546" y="452613"/>
            <a:ext cx="2716725" cy="9417"/>
          </a:xfrm>
          <a:prstGeom prst="line">
            <a:avLst/>
          </a:prstGeom>
          <a:ln w="25400">
            <a:solidFill>
              <a:srgbClr val="F2C3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660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5850518"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In case I forgot</a:t>
            </a:r>
            <a:r>
              <a:rPr kumimoji="0" lang="en-GB" sz="3200" b="1" i="0" u="none" strike="noStrike" kern="1200" cap="none" spc="0" normalizeH="0" noProof="0" dirty="0">
                <a:ln>
                  <a:noFill/>
                </a:ln>
                <a:solidFill>
                  <a:prstClr val="white"/>
                </a:solidFill>
                <a:effectLst/>
                <a:uLnTx/>
                <a:uFillTx/>
                <a:latin typeface="Arial" panose="020B0604020202020204"/>
                <a:ea typeface="+mn-ea"/>
                <a:cs typeface="+mn-cs"/>
              </a:rPr>
              <a:t> to mention</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3" name="Picture 12"/>
          <p:cNvPicPr>
            <a:picLocks noChangeAspect="1"/>
          </p:cNvPicPr>
          <p:nvPr/>
        </p:nvPicPr>
        <p:blipFill rotWithShape="1">
          <a:blip r:embed="rId2" cstate="email">
            <a:extLst>
              <a:ext uri="{28A0092B-C50C-407E-A947-70E740481C1C}">
                <a14:useLocalDpi xmlns:a14="http://schemas.microsoft.com/office/drawing/2010/main" val="0"/>
              </a:ext>
            </a:extLst>
          </a:blip>
          <a:srcRect l="1064" r="2448" b="198"/>
          <a:stretch/>
        </p:blipFill>
        <p:spPr>
          <a:xfrm>
            <a:off x="0" y="709980"/>
            <a:ext cx="12195672" cy="5525567"/>
          </a:xfrm>
          <a:prstGeom prst="rect">
            <a:avLst/>
          </a:prstGeom>
        </p:spPr>
      </p:pic>
      <p:sp>
        <p:nvSpPr>
          <p:cNvPr id="14" name="Rectangle 13"/>
          <p:cNvSpPr/>
          <p:nvPr/>
        </p:nvSpPr>
        <p:spPr>
          <a:xfrm>
            <a:off x="2470868" y="6246489"/>
            <a:ext cx="7238673" cy="521851"/>
          </a:xfrm>
          <a:prstGeom prst="rect">
            <a:avLst/>
          </a:prstGeom>
          <a:solidFill>
            <a:schemeClr val="tx1">
              <a:lumMod val="50000"/>
              <a:lumOff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Franklin Gothic Demi Cond" panose="020B0706030402020204" pitchFamily="34" charset="0"/>
              </a:rPr>
              <a:t>THE DATA IS DIRTY…..</a:t>
            </a: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3"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spTree>
    <p:extLst>
      <p:ext uri="{BB962C8B-B14F-4D97-AF65-F5344CB8AC3E}">
        <p14:creationId xmlns:p14="http://schemas.microsoft.com/office/powerpoint/2010/main" val="198336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5850518"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It can also be incomplete</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l="18671"/>
          <a:stretch/>
        </p:blipFill>
        <p:spPr>
          <a:xfrm>
            <a:off x="0" y="709980"/>
            <a:ext cx="12192000" cy="6148020"/>
          </a:xfrm>
          <a:prstGeom prst="rect">
            <a:avLst/>
          </a:prstGeom>
        </p:spPr>
      </p:pic>
    </p:spTree>
    <p:extLst>
      <p:ext uri="{BB962C8B-B14F-4D97-AF65-F5344CB8AC3E}">
        <p14:creationId xmlns:p14="http://schemas.microsoft.com/office/powerpoint/2010/main" val="4113594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738664"/>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Correlation doesn’t equal causation</a:t>
            </a:r>
            <a:endParaRPr lang="en-US" sz="2400" b="1" dirty="0">
              <a:solidFill>
                <a:srgbClr val="F1C33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29" name="Rectangle 28">
            <a:extLst>
              <a:ext uri="{FF2B5EF4-FFF2-40B4-BE49-F238E27FC236}">
                <a16:creationId xmlns:a16="http://schemas.microsoft.com/office/drawing/2014/main" id="{03AFD89A-5594-CD49-9139-DD888BB49B40}"/>
              </a:ext>
            </a:extLst>
          </p:cNvPr>
          <p:cNvSpPr/>
          <p:nvPr/>
        </p:nvSpPr>
        <p:spPr>
          <a:xfrm>
            <a:off x="345267" y="1406450"/>
            <a:ext cx="3776049" cy="246221"/>
          </a:xfrm>
          <a:prstGeom prst="rect">
            <a:avLst/>
          </a:prstGeom>
        </p:spPr>
        <p:txBody>
          <a:bodyPr wrap="square" lIns="0" tIns="0" rIns="0" bIns="0">
            <a:spAutoFit/>
          </a:bodyPr>
          <a:lstStyle/>
          <a:p>
            <a:pPr lvl="0" defTabSz="914377">
              <a:spcBef>
                <a:spcPct val="20000"/>
              </a:spcBef>
              <a:defRPr/>
            </a:pPr>
            <a:r>
              <a:rPr lang="en-GB" sz="1600" dirty="0">
                <a:solidFill>
                  <a:schemeClr val="bg1"/>
                </a:solidFill>
                <a:cs typeface="Calibri" panose="020F0502020204030204" pitchFamily="34" charset="0"/>
              </a:rPr>
              <a:t>Average yield is 3,766 kg/ha</a:t>
            </a:r>
          </a:p>
        </p:txBody>
      </p:sp>
      <p:pic>
        <p:nvPicPr>
          <p:cNvPr id="31" name="Picture 30"/>
          <p:cNvPicPr>
            <a:picLocks noChangeAspect="1"/>
          </p:cNvPicPr>
          <p:nvPr/>
        </p:nvPicPr>
        <p:blipFill>
          <a:blip r:embed="rId4"/>
          <a:stretch>
            <a:fillRect/>
          </a:stretch>
        </p:blipFill>
        <p:spPr>
          <a:xfrm>
            <a:off x="5010630" y="1177413"/>
            <a:ext cx="7181370" cy="4542847"/>
          </a:xfrm>
          <a:prstGeom prst="rect">
            <a:avLst/>
          </a:prstGeom>
        </p:spPr>
      </p:pic>
    </p:spTree>
    <p:extLst>
      <p:ext uri="{BB962C8B-B14F-4D97-AF65-F5344CB8AC3E}">
        <p14:creationId xmlns:p14="http://schemas.microsoft.com/office/powerpoint/2010/main" val="2711828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369332"/>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The spread in yield</a:t>
            </a: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15" name="Rectangle 14">
            <a:extLst>
              <a:ext uri="{FF2B5EF4-FFF2-40B4-BE49-F238E27FC236}">
                <a16:creationId xmlns:a16="http://schemas.microsoft.com/office/drawing/2014/main" id="{03AFD89A-5594-CD49-9139-DD888BB49B40}"/>
              </a:ext>
            </a:extLst>
          </p:cNvPr>
          <p:cNvSpPr/>
          <p:nvPr/>
        </p:nvSpPr>
        <p:spPr>
          <a:xfrm>
            <a:off x="345267" y="1406450"/>
            <a:ext cx="3776049" cy="492443"/>
          </a:xfrm>
          <a:prstGeom prst="rect">
            <a:avLst/>
          </a:prstGeom>
        </p:spPr>
        <p:txBody>
          <a:bodyPr wrap="square" lIns="0" tIns="0" rIns="0" bIns="0">
            <a:spAutoFit/>
          </a:bodyPr>
          <a:lstStyle/>
          <a:p>
            <a:pPr lvl="0" defTabSz="914377">
              <a:spcBef>
                <a:spcPct val="20000"/>
              </a:spcBef>
              <a:defRPr/>
            </a:pPr>
            <a:r>
              <a:rPr lang="en-GB" sz="1600" dirty="0">
                <a:solidFill>
                  <a:schemeClr val="bg1"/>
                </a:solidFill>
                <a:cs typeface="Calibri" panose="020F0502020204030204" pitchFamily="34" charset="0"/>
              </a:rPr>
              <a:t>Most growers are within 1,496 kg/ha of the average</a:t>
            </a:r>
          </a:p>
        </p:txBody>
      </p:sp>
      <p:grpSp>
        <p:nvGrpSpPr>
          <p:cNvPr id="17" name="Group 16"/>
          <p:cNvGrpSpPr/>
          <p:nvPr/>
        </p:nvGrpSpPr>
        <p:grpSpPr>
          <a:xfrm>
            <a:off x="5831243" y="1677418"/>
            <a:ext cx="5780535" cy="3494290"/>
            <a:chOff x="3076767" y="1593591"/>
            <a:chExt cx="3219063" cy="2342079"/>
          </a:xfrm>
        </p:grpSpPr>
        <p:sp>
          <p:nvSpPr>
            <p:cNvPr id="18" name="Rectangle 17"/>
            <p:cNvSpPr/>
            <p:nvPr/>
          </p:nvSpPr>
          <p:spPr>
            <a:xfrm>
              <a:off x="3076769" y="2237451"/>
              <a:ext cx="3219061" cy="105435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3600" dirty="0"/>
                <a:t>3,750 kg/ha</a:t>
              </a:r>
            </a:p>
          </p:txBody>
        </p:sp>
        <p:sp>
          <p:nvSpPr>
            <p:cNvPr id="23" name="Rectangle 22"/>
            <p:cNvSpPr/>
            <p:nvPr/>
          </p:nvSpPr>
          <p:spPr>
            <a:xfrm>
              <a:off x="3076768" y="1593591"/>
              <a:ext cx="3219061" cy="6438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600" dirty="0"/>
                <a:t>5,250 kg/ha</a:t>
              </a:r>
            </a:p>
          </p:txBody>
        </p:sp>
        <p:sp>
          <p:nvSpPr>
            <p:cNvPr id="24" name="Rectangle 23"/>
            <p:cNvSpPr/>
            <p:nvPr/>
          </p:nvSpPr>
          <p:spPr>
            <a:xfrm>
              <a:off x="3076767" y="3291810"/>
              <a:ext cx="3219061" cy="6438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600" dirty="0"/>
                <a:t>2,250 kg/ha</a:t>
              </a:r>
            </a:p>
          </p:txBody>
        </p:sp>
      </p:grpSp>
    </p:spTree>
    <p:extLst>
      <p:ext uri="{BB962C8B-B14F-4D97-AF65-F5344CB8AC3E}">
        <p14:creationId xmlns:p14="http://schemas.microsoft.com/office/powerpoint/2010/main" val="3023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5850518"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But this isn’t constant</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7" name="Content Placeholder 6"/>
          <p:cNvPicPr>
            <a:picLocks noChangeAspect="1"/>
          </p:cNvPicPr>
          <p:nvPr/>
        </p:nvPicPr>
        <p:blipFill>
          <a:blip r:embed="rId3"/>
          <a:stretch>
            <a:fillRect/>
          </a:stretch>
        </p:blipFill>
        <p:spPr>
          <a:xfrm>
            <a:off x="2164977" y="1109147"/>
            <a:ext cx="7604806" cy="487117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spTree>
    <p:extLst>
      <p:ext uri="{BB962C8B-B14F-4D97-AF65-F5344CB8AC3E}">
        <p14:creationId xmlns:p14="http://schemas.microsoft.com/office/powerpoint/2010/main" val="274212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7396382"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Could it be related to variety choice?</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9" name="Content Placeholder 5"/>
          <p:cNvPicPr>
            <a:picLocks noChangeAspect="1"/>
          </p:cNvPicPr>
          <p:nvPr/>
        </p:nvPicPr>
        <p:blipFill>
          <a:blip r:embed="rId4"/>
          <a:stretch>
            <a:fillRect/>
          </a:stretch>
        </p:blipFill>
        <p:spPr>
          <a:xfrm>
            <a:off x="2070847" y="1061748"/>
            <a:ext cx="7746113" cy="4939912"/>
          </a:xfrm>
          <a:prstGeom prst="rect">
            <a:avLst/>
          </a:prstGeom>
        </p:spPr>
      </p:pic>
    </p:spTree>
    <p:extLst>
      <p:ext uri="{BB962C8B-B14F-4D97-AF65-F5344CB8AC3E}">
        <p14:creationId xmlns:p14="http://schemas.microsoft.com/office/powerpoint/2010/main" val="982040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8200614"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Popularity of hybrid varieties by</a:t>
            </a:r>
            <a:r>
              <a:rPr kumimoji="0" lang="en-GB" sz="3200" b="1" i="0" u="none" strike="noStrike" kern="1200" cap="none" spc="0" normalizeH="0" noProof="0" dirty="0">
                <a:ln>
                  <a:noFill/>
                </a:ln>
                <a:solidFill>
                  <a:prstClr val="white"/>
                </a:solidFill>
                <a:effectLst/>
                <a:uLnTx/>
                <a:uFillTx/>
                <a:latin typeface="Arial" panose="020B0604020202020204"/>
                <a:ea typeface="+mn-ea"/>
                <a:cs typeface="+mn-cs"/>
              </a:rPr>
              <a:t> location</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7" name="Picture 6"/>
          <p:cNvPicPr>
            <a:picLocks noChangeAspect="1"/>
          </p:cNvPicPr>
          <p:nvPr/>
        </p:nvPicPr>
        <p:blipFill rotWithShape="1">
          <a:blip r:embed="rId4"/>
          <a:srcRect b="1782"/>
          <a:stretch/>
        </p:blipFill>
        <p:spPr>
          <a:xfrm>
            <a:off x="2830606" y="1242203"/>
            <a:ext cx="6135113" cy="4754840"/>
          </a:xfrm>
          <a:prstGeom prst="rect">
            <a:avLst/>
          </a:prstGeom>
        </p:spPr>
      </p:pic>
    </p:spTree>
    <p:extLst>
      <p:ext uri="{BB962C8B-B14F-4D97-AF65-F5344CB8AC3E}">
        <p14:creationId xmlns:p14="http://schemas.microsoft.com/office/powerpoint/2010/main" val="3575330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8200614"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Variety trait differences</a:t>
            </a:r>
            <a:r>
              <a:rPr kumimoji="0" lang="en-GB" sz="3200" b="1" i="0" u="none" strike="noStrike" kern="1200" cap="none" spc="0" normalizeH="0" noProof="0" dirty="0">
                <a:ln>
                  <a:noFill/>
                </a:ln>
                <a:solidFill>
                  <a:prstClr val="white"/>
                </a:solidFill>
                <a:effectLst/>
                <a:uLnTx/>
                <a:uFillTx/>
                <a:latin typeface="Arial" panose="020B0604020202020204"/>
                <a:ea typeface="+mn-ea"/>
                <a:cs typeface="+mn-cs"/>
              </a:rPr>
              <a:t> by location</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9" name="Picture 8"/>
          <p:cNvPicPr>
            <a:picLocks noChangeAspect="1"/>
          </p:cNvPicPr>
          <p:nvPr/>
        </p:nvPicPr>
        <p:blipFill>
          <a:blip r:embed="rId4"/>
          <a:stretch>
            <a:fillRect/>
          </a:stretch>
        </p:blipFill>
        <p:spPr>
          <a:xfrm>
            <a:off x="1869141" y="1111808"/>
            <a:ext cx="8780929" cy="4887579"/>
          </a:xfrm>
          <a:prstGeom prst="rect">
            <a:avLst/>
          </a:prstGeom>
        </p:spPr>
      </p:pic>
    </p:spTree>
    <p:extLst>
      <p:ext uri="{BB962C8B-B14F-4D97-AF65-F5344CB8AC3E}">
        <p14:creationId xmlns:p14="http://schemas.microsoft.com/office/powerpoint/2010/main" val="3850313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6DEF41-9A32-234F-84FD-55390B8B89B3}"/>
              </a:ext>
            </a:extLst>
          </p:cNvPr>
          <p:cNvSpPr/>
          <p:nvPr/>
        </p:nvSpPr>
        <p:spPr>
          <a:xfrm>
            <a:off x="0" y="615140"/>
            <a:ext cx="3575996" cy="5639355"/>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78DE1D91-A64E-9048-9CD8-8A7384A821A7}"/>
              </a:ext>
            </a:extLst>
          </p:cNvPr>
          <p:cNvSpPr txBox="1">
            <a:spLocks/>
          </p:cNvSpPr>
          <p:nvPr/>
        </p:nvSpPr>
        <p:spPr>
          <a:xfrm>
            <a:off x="399030" y="871166"/>
            <a:ext cx="3059791" cy="2462278"/>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Agriculture is at the centre of global change</a:t>
            </a:r>
          </a:p>
        </p:txBody>
      </p:sp>
      <p:pic>
        <p:nvPicPr>
          <p:cNvPr id="8" name="Picture 7">
            <a:extLst>
              <a:ext uri="{FF2B5EF4-FFF2-40B4-BE49-F238E27FC236}">
                <a16:creationId xmlns:a16="http://schemas.microsoft.com/office/drawing/2014/main" id="{7CF81709-8A25-CE44-9117-02F837E31AD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9" name="Picture 8">
            <a:extLst>
              <a:ext uri="{FF2B5EF4-FFF2-40B4-BE49-F238E27FC236}">
                <a16:creationId xmlns:a16="http://schemas.microsoft.com/office/drawing/2014/main" id="{B86D4245-4359-944E-8205-63D55FD68F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04573" y="1057558"/>
            <a:ext cx="8239635" cy="45517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621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14857"/>
          <a:stretch/>
        </p:blipFill>
        <p:spPr>
          <a:xfrm>
            <a:off x="3575997" y="284205"/>
            <a:ext cx="8249419" cy="6252519"/>
          </a:xfrm>
          <a:prstGeom prst="rect">
            <a:avLst/>
          </a:prstGeom>
        </p:spPr>
      </p:pic>
      <p:sp>
        <p:nvSpPr>
          <p:cNvPr id="7" name="Rectangle 6">
            <a:extLst>
              <a:ext uri="{FF2B5EF4-FFF2-40B4-BE49-F238E27FC236}">
                <a16:creationId xmlns:a16="http://schemas.microsoft.com/office/drawing/2014/main" id="{3285F212-12E0-4347-8627-E316F8CFE2D3}"/>
              </a:ext>
            </a:extLst>
          </p:cNvPr>
          <p:cNvSpPr/>
          <p:nvPr/>
        </p:nvSpPr>
        <p:spPr>
          <a:xfrm>
            <a:off x="0" y="615141"/>
            <a:ext cx="3575996" cy="563935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8" name="Picture 7">
            <a:extLst>
              <a:ext uri="{FF2B5EF4-FFF2-40B4-BE49-F238E27FC236}">
                <a16:creationId xmlns:a16="http://schemas.microsoft.com/office/drawing/2014/main" id="{3ADB4E46-CB85-164D-B7A5-04DA9A2A71D8}"/>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9" name="Picture 8">
            <a:extLst>
              <a:ext uri="{FF2B5EF4-FFF2-40B4-BE49-F238E27FC236}">
                <a16:creationId xmlns:a16="http://schemas.microsoft.com/office/drawing/2014/main" id="{F6FCC771-1FCB-3542-AFA5-CC6AF40136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10" name="Title 1">
            <a:extLst>
              <a:ext uri="{FF2B5EF4-FFF2-40B4-BE49-F238E27FC236}">
                <a16:creationId xmlns:a16="http://schemas.microsoft.com/office/drawing/2014/main" id="{6BC421D7-71BC-3847-ABA1-ECAE1812B11B}"/>
              </a:ext>
            </a:extLst>
          </p:cNvPr>
          <p:cNvSpPr txBox="1">
            <a:spLocks/>
          </p:cNvSpPr>
          <p:nvPr/>
        </p:nvSpPr>
        <p:spPr>
          <a:xfrm>
            <a:off x="399030" y="809301"/>
            <a:ext cx="3059791" cy="2397195"/>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How do we visualize the data?</a:t>
            </a:r>
          </a:p>
        </p:txBody>
      </p:sp>
      <p:sp>
        <p:nvSpPr>
          <p:cNvPr id="11" name="Title 1">
            <a:extLst>
              <a:ext uri="{FF2B5EF4-FFF2-40B4-BE49-F238E27FC236}">
                <a16:creationId xmlns:a16="http://schemas.microsoft.com/office/drawing/2014/main" id="{6BC421D7-71BC-3847-ABA1-ECAE1812B11B}"/>
              </a:ext>
            </a:extLst>
          </p:cNvPr>
          <p:cNvSpPr txBox="1">
            <a:spLocks/>
          </p:cNvSpPr>
          <p:nvPr/>
        </p:nvSpPr>
        <p:spPr>
          <a:xfrm>
            <a:off x="4794423" y="1544596"/>
            <a:ext cx="6190735" cy="3542680"/>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pPr algn="ctr"/>
            <a:r>
              <a:rPr lang="en-GB" dirty="0">
                <a:solidFill>
                  <a:schemeClr val="bg1"/>
                </a:solidFill>
              </a:rPr>
              <a:t>Over 150 pairs of variables to investigate</a:t>
            </a:r>
          </a:p>
          <a:p>
            <a:pPr algn="ctr"/>
            <a:endParaRPr lang="en-GB" dirty="0">
              <a:solidFill>
                <a:schemeClr val="bg1"/>
              </a:solidFill>
            </a:endParaRPr>
          </a:p>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rPr>
              <a:t>No idea what is linked before we start</a:t>
            </a:r>
          </a:p>
        </p:txBody>
      </p:sp>
    </p:spTree>
    <p:extLst>
      <p:ext uri="{BB962C8B-B14F-4D97-AF65-F5344CB8AC3E}">
        <p14:creationId xmlns:p14="http://schemas.microsoft.com/office/powerpoint/2010/main" val="3588624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8200614"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What’s this 2D picture of a 3D object?</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sp>
        <p:nvSpPr>
          <p:cNvPr id="7" name="Rounded Rectangle 6"/>
          <p:cNvSpPr/>
          <p:nvPr/>
        </p:nvSpPr>
        <p:spPr>
          <a:xfrm>
            <a:off x="1586753" y="1952171"/>
            <a:ext cx="9041861" cy="2828257"/>
          </a:xfrm>
          <a:prstGeom prst="roundRect">
            <a:avLst/>
          </a:prstGeom>
          <a:solidFill>
            <a:srgbClr val="AA0000"/>
          </a:solidFill>
          <a:ln>
            <a:solidFill>
              <a:srgbClr val="A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4384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8200614"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How about now?</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9" name="Picture 2" descr="Image result for red bus clip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659" y="1414793"/>
            <a:ext cx="9757212" cy="4159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09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85F212-12E0-4347-8627-E316F8CFE2D3}"/>
              </a:ext>
            </a:extLst>
          </p:cNvPr>
          <p:cNvSpPr/>
          <p:nvPr/>
        </p:nvSpPr>
        <p:spPr>
          <a:xfrm>
            <a:off x="0" y="615141"/>
            <a:ext cx="3575996" cy="563935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8" name="Picture 7">
            <a:extLst>
              <a:ext uri="{FF2B5EF4-FFF2-40B4-BE49-F238E27FC236}">
                <a16:creationId xmlns:a16="http://schemas.microsoft.com/office/drawing/2014/main" id="{3ADB4E46-CB85-164D-B7A5-04DA9A2A71D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9" name="Picture 8">
            <a:extLst>
              <a:ext uri="{FF2B5EF4-FFF2-40B4-BE49-F238E27FC236}">
                <a16:creationId xmlns:a16="http://schemas.microsoft.com/office/drawing/2014/main" id="{F6FCC771-1FCB-3542-AFA5-CC6AF401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10" name="Title 1">
            <a:extLst>
              <a:ext uri="{FF2B5EF4-FFF2-40B4-BE49-F238E27FC236}">
                <a16:creationId xmlns:a16="http://schemas.microsoft.com/office/drawing/2014/main" id="{6BC421D7-71BC-3847-ABA1-ECAE1812B11B}"/>
              </a:ext>
            </a:extLst>
          </p:cNvPr>
          <p:cNvSpPr txBox="1">
            <a:spLocks/>
          </p:cNvSpPr>
          <p:nvPr/>
        </p:nvSpPr>
        <p:spPr>
          <a:xfrm>
            <a:off x="399030" y="809301"/>
            <a:ext cx="3059791" cy="2397195"/>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How to read the graphs</a:t>
            </a:r>
          </a:p>
        </p:txBody>
      </p:sp>
      <p:cxnSp>
        <p:nvCxnSpPr>
          <p:cNvPr id="12" name="Straight Connector 11"/>
          <p:cNvCxnSpPr/>
          <p:nvPr/>
        </p:nvCxnSpPr>
        <p:spPr>
          <a:xfrm>
            <a:off x="7598213" y="1167498"/>
            <a:ext cx="0" cy="360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8213" y="2967498"/>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204843" y="2967499"/>
            <a:ext cx="1393371" cy="681943"/>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15" name="Straight Arrow Connector 14"/>
          <p:cNvCxnSpPr/>
          <p:nvPr/>
        </p:nvCxnSpPr>
        <p:spPr>
          <a:xfrm flipH="1">
            <a:off x="6746017" y="2967498"/>
            <a:ext cx="852196" cy="1008514"/>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5561031" y="3682057"/>
            <a:ext cx="1530219" cy="1200329"/>
          </a:xfrm>
          <a:prstGeom prst="rect">
            <a:avLst/>
          </a:prstGeom>
          <a:noFill/>
        </p:spPr>
        <p:txBody>
          <a:bodyPr wrap="square" rtlCol="0">
            <a:spAutoFit/>
          </a:bodyPr>
          <a:lstStyle/>
          <a:p>
            <a:r>
              <a:rPr lang="en-GB" dirty="0"/>
              <a:t>Two variables that are high at the same time</a:t>
            </a:r>
          </a:p>
        </p:txBody>
      </p:sp>
      <p:sp>
        <p:nvSpPr>
          <p:cNvPr id="17" name="TextBox 16"/>
          <p:cNvSpPr txBox="1"/>
          <p:nvPr/>
        </p:nvSpPr>
        <p:spPr>
          <a:xfrm rot="20056426">
            <a:off x="6168309" y="3124602"/>
            <a:ext cx="1122808" cy="307777"/>
          </a:xfrm>
          <a:prstGeom prst="rect">
            <a:avLst/>
          </a:prstGeom>
          <a:noFill/>
        </p:spPr>
        <p:txBody>
          <a:bodyPr wrap="none" rtlCol="0">
            <a:spAutoFit/>
          </a:bodyPr>
          <a:lstStyle/>
          <a:p>
            <a:r>
              <a:rPr lang="en-GB" sz="1400" dirty="0"/>
              <a:t>Temperature</a:t>
            </a:r>
          </a:p>
        </p:txBody>
      </p:sp>
      <p:sp>
        <p:nvSpPr>
          <p:cNvPr id="18" name="TextBox 17"/>
          <p:cNvSpPr txBox="1"/>
          <p:nvPr/>
        </p:nvSpPr>
        <p:spPr>
          <a:xfrm rot="18565905">
            <a:off x="7007857" y="3406487"/>
            <a:ext cx="537711" cy="307777"/>
          </a:xfrm>
          <a:prstGeom prst="rect">
            <a:avLst/>
          </a:prstGeom>
          <a:noFill/>
        </p:spPr>
        <p:txBody>
          <a:bodyPr wrap="none" rtlCol="0">
            <a:spAutoFit/>
          </a:bodyPr>
          <a:lstStyle/>
          <a:p>
            <a:r>
              <a:rPr lang="en-GB" sz="1400" dirty="0"/>
              <a:t>Yield</a:t>
            </a:r>
          </a:p>
        </p:txBody>
      </p:sp>
    </p:spTree>
    <p:extLst>
      <p:ext uri="{BB962C8B-B14F-4D97-AF65-F5344CB8AC3E}">
        <p14:creationId xmlns:p14="http://schemas.microsoft.com/office/powerpoint/2010/main" val="53369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85F212-12E0-4347-8627-E316F8CFE2D3}"/>
              </a:ext>
            </a:extLst>
          </p:cNvPr>
          <p:cNvSpPr/>
          <p:nvPr/>
        </p:nvSpPr>
        <p:spPr>
          <a:xfrm>
            <a:off x="0" y="615141"/>
            <a:ext cx="3575996" cy="563935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8" name="Picture 7">
            <a:extLst>
              <a:ext uri="{FF2B5EF4-FFF2-40B4-BE49-F238E27FC236}">
                <a16:creationId xmlns:a16="http://schemas.microsoft.com/office/drawing/2014/main" id="{3ADB4E46-CB85-164D-B7A5-04DA9A2A71D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9" name="Picture 8">
            <a:extLst>
              <a:ext uri="{FF2B5EF4-FFF2-40B4-BE49-F238E27FC236}">
                <a16:creationId xmlns:a16="http://schemas.microsoft.com/office/drawing/2014/main" id="{F6FCC771-1FCB-3542-AFA5-CC6AF401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10" name="Title 1">
            <a:extLst>
              <a:ext uri="{FF2B5EF4-FFF2-40B4-BE49-F238E27FC236}">
                <a16:creationId xmlns:a16="http://schemas.microsoft.com/office/drawing/2014/main" id="{6BC421D7-71BC-3847-ABA1-ECAE1812B11B}"/>
              </a:ext>
            </a:extLst>
          </p:cNvPr>
          <p:cNvSpPr txBox="1">
            <a:spLocks/>
          </p:cNvSpPr>
          <p:nvPr/>
        </p:nvSpPr>
        <p:spPr>
          <a:xfrm>
            <a:off x="399030" y="809301"/>
            <a:ext cx="3059791" cy="2397195"/>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How to read the graphs</a:t>
            </a:r>
          </a:p>
        </p:txBody>
      </p:sp>
      <p:cxnSp>
        <p:nvCxnSpPr>
          <p:cNvPr id="19" name="Straight Connector 18"/>
          <p:cNvCxnSpPr/>
          <p:nvPr/>
        </p:nvCxnSpPr>
        <p:spPr>
          <a:xfrm>
            <a:off x="7651235" y="1406496"/>
            <a:ext cx="0" cy="360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851235" y="3206496"/>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257865" y="3206497"/>
            <a:ext cx="1393371" cy="681943"/>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22" name="Straight Arrow Connector 21"/>
          <p:cNvCxnSpPr/>
          <p:nvPr/>
        </p:nvCxnSpPr>
        <p:spPr>
          <a:xfrm flipV="1">
            <a:off x="7651236" y="2240312"/>
            <a:ext cx="1629747" cy="966184"/>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357253" y="2908322"/>
            <a:ext cx="1530219" cy="1200329"/>
          </a:xfrm>
          <a:prstGeom prst="rect">
            <a:avLst/>
          </a:prstGeom>
          <a:noFill/>
        </p:spPr>
        <p:txBody>
          <a:bodyPr wrap="square" rtlCol="0">
            <a:spAutoFit/>
          </a:bodyPr>
          <a:lstStyle/>
          <a:p>
            <a:r>
              <a:rPr lang="en-GB" dirty="0"/>
              <a:t>Two variables that are high at opposite times</a:t>
            </a:r>
          </a:p>
        </p:txBody>
      </p:sp>
      <p:sp>
        <p:nvSpPr>
          <p:cNvPr id="24" name="TextBox 23"/>
          <p:cNvSpPr txBox="1"/>
          <p:nvPr/>
        </p:nvSpPr>
        <p:spPr>
          <a:xfrm rot="20056426">
            <a:off x="6221331" y="3363600"/>
            <a:ext cx="1122808" cy="307777"/>
          </a:xfrm>
          <a:prstGeom prst="rect">
            <a:avLst/>
          </a:prstGeom>
          <a:noFill/>
        </p:spPr>
        <p:txBody>
          <a:bodyPr wrap="none" rtlCol="0">
            <a:spAutoFit/>
          </a:bodyPr>
          <a:lstStyle/>
          <a:p>
            <a:r>
              <a:rPr lang="en-GB" sz="1400" dirty="0"/>
              <a:t>Temperature</a:t>
            </a:r>
          </a:p>
        </p:txBody>
      </p:sp>
      <p:sp>
        <p:nvSpPr>
          <p:cNvPr id="25" name="TextBox 24"/>
          <p:cNvSpPr txBox="1"/>
          <p:nvPr/>
        </p:nvSpPr>
        <p:spPr>
          <a:xfrm rot="19575276">
            <a:off x="8246437" y="2336679"/>
            <a:ext cx="537711" cy="307777"/>
          </a:xfrm>
          <a:prstGeom prst="rect">
            <a:avLst/>
          </a:prstGeom>
          <a:noFill/>
        </p:spPr>
        <p:txBody>
          <a:bodyPr wrap="none" rtlCol="0">
            <a:spAutoFit/>
          </a:bodyPr>
          <a:lstStyle/>
          <a:p>
            <a:r>
              <a:rPr lang="en-GB" sz="1400" dirty="0"/>
              <a:t>Yield</a:t>
            </a:r>
          </a:p>
        </p:txBody>
      </p:sp>
    </p:spTree>
    <p:extLst>
      <p:ext uri="{BB962C8B-B14F-4D97-AF65-F5344CB8AC3E}">
        <p14:creationId xmlns:p14="http://schemas.microsoft.com/office/powerpoint/2010/main" val="29062857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85F212-12E0-4347-8627-E316F8CFE2D3}"/>
              </a:ext>
            </a:extLst>
          </p:cNvPr>
          <p:cNvSpPr/>
          <p:nvPr/>
        </p:nvSpPr>
        <p:spPr>
          <a:xfrm>
            <a:off x="0" y="615141"/>
            <a:ext cx="3575996" cy="563935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8" name="Picture 7">
            <a:extLst>
              <a:ext uri="{FF2B5EF4-FFF2-40B4-BE49-F238E27FC236}">
                <a16:creationId xmlns:a16="http://schemas.microsoft.com/office/drawing/2014/main" id="{3ADB4E46-CB85-164D-B7A5-04DA9A2A71D8}"/>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9" name="Picture 8">
            <a:extLst>
              <a:ext uri="{FF2B5EF4-FFF2-40B4-BE49-F238E27FC236}">
                <a16:creationId xmlns:a16="http://schemas.microsoft.com/office/drawing/2014/main" id="{F6FCC771-1FCB-3542-AFA5-CC6AF401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10" name="Title 1">
            <a:extLst>
              <a:ext uri="{FF2B5EF4-FFF2-40B4-BE49-F238E27FC236}">
                <a16:creationId xmlns:a16="http://schemas.microsoft.com/office/drawing/2014/main" id="{6BC421D7-71BC-3847-ABA1-ECAE1812B11B}"/>
              </a:ext>
            </a:extLst>
          </p:cNvPr>
          <p:cNvSpPr txBox="1">
            <a:spLocks/>
          </p:cNvSpPr>
          <p:nvPr/>
        </p:nvSpPr>
        <p:spPr>
          <a:xfrm>
            <a:off x="399030" y="809301"/>
            <a:ext cx="3059791" cy="2397195"/>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How to read the graphs</a:t>
            </a:r>
          </a:p>
        </p:txBody>
      </p:sp>
      <p:cxnSp>
        <p:nvCxnSpPr>
          <p:cNvPr id="13" name="Straight Connector 12"/>
          <p:cNvCxnSpPr/>
          <p:nvPr/>
        </p:nvCxnSpPr>
        <p:spPr>
          <a:xfrm>
            <a:off x="7788862" y="1406496"/>
            <a:ext cx="0" cy="360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988862" y="3206496"/>
            <a:ext cx="36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395492" y="3206497"/>
            <a:ext cx="1393371" cy="681943"/>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p:cNvCxnSpPr/>
          <p:nvPr/>
        </p:nvCxnSpPr>
        <p:spPr>
          <a:xfrm rot="5400000" flipV="1">
            <a:off x="7457082" y="3538278"/>
            <a:ext cx="1629747" cy="966184"/>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5750361" y="4130073"/>
            <a:ext cx="2128479" cy="923330"/>
          </a:xfrm>
          <a:prstGeom prst="rect">
            <a:avLst/>
          </a:prstGeom>
          <a:noFill/>
        </p:spPr>
        <p:txBody>
          <a:bodyPr wrap="square" rtlCol="0">
            <a:spAutoFit/>
          </a:bodyPr>
          <a:lstStyle/>
          <a:p>
            <a:r>
              <a:rPr lang="en-GB" dirty="0"/>
              <a:t>Two variables that have nothing to do with each other</a:t>
            </a:r>
          </a:p>
        </p:txBody>
      </p:sp>
      <p:sp>
        <p:nvSpPr>
          <p:cNvPr id="18" name="TextBox 17"/>
          <p:cNvSpPr txBox="1"/>
          <p:nvPr/>
        </p:nvSpPr>
        <p:spPr>
          <a:xfrm rot="20056426">
            <a:off x="6358958" y="3363600"/>
            <a:ext cx="1122808" cy="307777"/>
          </a:xfrm>
          <a:prstGeom prst="rect">
            <a:avLst/>
          </a:prstGeom>
          <a:noFill/>
        </p:spPr>
        <p:txBody>
          <a:bodyPr wrap="none" rtlCol="0">
            <a:spAutoFit/>
          </a:bodyPr>
          <a:lstStyle/>
          <a:p>
            <a:r>
              <a:rPr lang="en-GB" sz="1400" dirty="0"/>
              <a:t>Temperature</a:t>
            </a:r>
          </a:p>
        </p:txBody>
      </p:sp>
      <p:sp>
        <p:nvSpPr>
          <p:cNvPr id="26" name="TextBox 25"/>
          <p:cNvSpPr txBox="1"/>
          <p:nvPr/>
        </p:nvSpPr>
        <p:spPr>
          <a:xfrm rot="3375276">
            <a:off x="8052283" y="3634645"/>
            <a:ext cx="537711" cy="307777"/>
          </a:xfrm>
          <a:prstGeom prst="rect">
            <a:avLst/>
          </a:prstGeom>
          <a:noFill/>
        </p:spPr>
        <p:txBody>
          <a:bodyPr wrap="none" rtlCol="0">
            <a:spAutoFit/>
          </a:bodyPr>
          <a:lstStyle/>
          <a:p>
            <a:r>
              <a:rPr lang="en-GB" sz="1400" dirty="0"/>
              <a:t>Yield</a:t>
            </a:r>
          </a:p>
        </p:txBody>
      </p:sp>
    </p:spTree>
    <p:extLst>
      <p:ext uri="{BB962C8B-B14F-4D97-AF65-F5344CB8AC3E}">
        <p14:creationId xmlns:p14="http://schemas.microsoft.com/office/powerpoint/2010/main" val="56466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8200614"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panose="020B0604020202020204"/>
                <a:ea typeface="+mn-ea"/>
                <a:cs typeface="+mn-cs"/>
              </a:rPr>
              <a:t>The market for OSR</a:t>
            </a:r>
            <a:r>
              <a:rPr kumimoji="0" lang="en-GB" sz="3200" b="1" i="0" u="none" strike="noStrike" kern="1200" cap="none" spc="0" normalizeH="0" noProof="0" dirty="0">
                <a:ln>
                  <a:noFill/>
                </a:ln>
                <a:solidFill>
                  <a:prstClr val="white"/>
                </a:solidFill>
                <a:effectLst/>
                <a:uLnTx/>
                <a:uFillTx/>
                <a:latin typeface="Arial" panose="020B0604020202020204"/>
                <a:ea typeface="+mn-ea"/>
                <a:cs typeface="+mn-cs"/>
              </a:rPr>
              <a:t> varieties</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9" name="Content Placeholder 3"/>
          <p:cNvPicPr>
            <a:picLocks noChangeAspect="1"/>
          </p:cNvPicPr>
          <p:nvPr/>
        </p:nvPicPr>
        <p:blipFill>
          <a:blip r:embed="rId4"/>
          <a:stretch>
            <a:fillRect/>
          </a:stretch>
        </p:blipFill>
        <p:spPr>
          <a:xfrm>
            <a:off x="2116484" y="1054442"/>
            <a:ext cx="7542798" cy="5482281"/>
          </a:xfrm>
          <a:prstGeom prst="rect">
            <a:avLst/>
          </a:prstGeom>
        </p:spPr>
      </p:pic>
    </p:spTree>
    <p:extLst>
      <p:ext uri="{BB962C8B-B14F-4D97-AF65-F5344CB8AC3E}">
        <p14:creationId xmlns:p14="http://schemas.microsoft.com/office/powerpoint/2010/main" val="36070694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33A8015-3A5B-3E40-824D-8DD39C713B9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9185" b="-6627"/>
          <a:stretch/>
        </p:blipFill>
        <p:spPr>
          <a:xfrm>
            <a:off x="7636296" y="3740"/>
            <a:ext cx="4555704" cy="2244091"/>
          </a:xfrm>
          <a:prstGeom prst="rect">
            <a:avLst/>
          </a:prstGeom>
        </p:spPr>
      </p:pic>
      <p:sp>
        <p:nvSpPr>
          <p:cNvPr id="25" name="Rectangle 24">
            <a:extLst>
              <a:ext uri="{FF2B5EF4-FFF2-40B4-BE49-F238E27FC236}">
                <a16:creationId xmlns:a16="http://schemas.microsoft.com/office/drawing/2014/main" id="{EB9E5F2A-2C20-CC43-9B5A-1F0AED639130}"/>
              </a:ext>
            </a:extLst>
          </p:cNvPr>
          <p:cNvSpPr/>
          <p:nvPr/>
        </p:nvSpPr>
        <p:spPr>
          <a:xfrm>
            <a:off x="0" y="0"/>
            <a:ext cx="3575996" cy="6857999"/>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8F7D529-3B9C-634E-BE53-40C078BD421A}"/>
              </a:ext>
            </a:extLst>
          </p:cNvPr>
          <p:cNvSpPr/>
          <p:nvPr/>
        </p:nvSpPr>
        <p:spPr>
          <a:xfrm>
            <a:off x="4735073" y="1936494"/>
            <a:ext cx="2556439" cy="39395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Degree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D88C27"/>
                </a:solidFill>
                <a:cs typeface="Calibri" panose="020F0502020204030204" pitchFamily="34" charset="0"/>
              </a:rPr>
              <a:t>Fertilizer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D88C27"/>
                </a:solidFill>
                <a:cs typeface="Calibri" panose="020F0502020204030204" pitchFamily="34" charset="0"/>
              </a:rPr>
              <a:t>Fungicide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Insecticide</a:t>
            </a:r>
            <a:r>
              <a:rPr kumimoji="0" lang="en-GB" sz="1600" b="1" i="0" u="none" strike="noStrike" kern="1200" cap="none" spc="0" normalizeH="0" noProof="0" dirty="0">
                <a:ln>
                  <a:noFill/>
                </a:ln>
                <a:solidFill>
                  <a:srgbClr val="D88C27"/>
                </a:solidFill>
                <a:effectLst/>
                <a:uLnTx/>
                <a:uFillTx/>
                <a:cs typeface="Calibri" panose="020F0502020204030204" pitchFamily="34" charset="0"/>
              </a:rPr>
              <a:t>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noProof="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baseline="0" dirty="0">
                <a:solidFill>
                  <a:srgbClr val="D88C27"/>
                </a:solidFill>
                <a:cs typeface="Calibri" panose="020F0502020204030204" pitchFamily="34" charset="0"/>
              </a:rPr>
              <a:t>Month</a:t>
            </a:r>
            <a:r>
              <a:rPr lang="en-GB" sz="1600" b="1" dirty="0">
                <a:solidFill>
                  <a:srgbClr val="D88C27"/>
                </a:solidFill>
                <a:cs typeface="Calibri" panose="020F0502020204030204" pitchFamily="34" charset="0"/>
              </a:rPr>
              <a:t> of first insecticide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High</a:t>
            </a:r>
            <a:r>
              <a:rPr kumimoji="0" lang="en-GB" sz="1600" b="1" i="0" u="none" strike="noStrike" kern="1200" cap="none" spc="0" normalizeH="0" noProof="0" dirty="0">
                <a:ln>
                  <a:noFill/>
                </a:ln>
                <a:solidFill>
                  <a:srgbClr val="D88C27"/>
                </a:solidFill>
                <a:effectLst/>
                <a:uLnTx/>
                <a:uFillTx/>
                <a:cs typeface="Calibri" panose="020F0502020204030204" pitchFamily="34" charset="0"/>
              </a:rPr>
              <a:t> wind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noProof="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baseline="0" dirty="0">
                <a:solidFill>
                  <a:srgbClr val="D88C27"/>
                </a:solidFill>
                <a:cs typeface="Calibri" panose="020F0502020204030204" pitchFamily="34" charset="0"/>
              </a:rPr>
              <a:t>Temperatures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baseline="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noProof="0" dirty="0">
                <a:ln>
                  <a:noFill/>
                </a:ln>
                <a:solidFill>
                  <a:srgbClr val="D88C27"/>
                </a:solidFill>
                <a:effectLst/>
                <a:uLnTx/>
                <a:uFillTx/>
                <a:cs typeface="Calibri" panose="020F0502020204030204" pitchFamily="34" charset="0"/>
              </a:rPr>
              <a:t>Average rainfall</a:t>
            </a:r>
          </a:p>
        </p:txBody>
      </p:sp>
      <p:sp>
        <p:nvSpPr>
          <p:cNvPr id="26" name="Title 1">
            <a:extLst>
              <a:ext uri="{FF2B5EF4-FFF2-40B4-BE49-F238E27FC236}">
                <a16:creationId xmlns:a16="http://schemas.microsoft.com/office/drawing/2014/main" id="{B8FAA291-6884-5D49-ACF6-67D1E2368830}"/>
              </a:ext>
            </a:extLst>
          </p:cNvPr>
          <p:cNvSpPr txBox="1">
            <a:spLocks/>
          </p:cNvSpPr>
          <p:nvPr/>
        </p:nvSpPr>
        <p:spPr>
          <a:xfrm>
            <a:off x="399030" y="455734"/>
            <a:ext cx="3059791" cy="2462278"/>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mn-lt"/>
                <a:cs typeface="Calibri" panose="020F0502020204030204" pitchFamily="34" charset="0"/>
              </a:rPr>
              <a:t>What causes variation</a:t>
            </a:r>
            <a:r>
              <a:rPr kumimoji="0" lang="en-GB" sz="3000" b="1" i="0" u="none" strike="noStrike" kern="1200" cap="none" spc="0" normalizeH="0" noProof="0" dirty="0">
                <a:ln>
                  <a:noFill/>
                </a:ln>
                <a:solidFill>
                  <a:prstClr val="white"/>
                </a:solidFill>
                <a:effectLst/>
                <a:uLnTx/>
                <a:uFillTx/>
                <a:latin typeface="+mn-lt"/>
                <a:cs typeface="Calibri" panose="020F0502020204030204" pitchFamily="34" charset="0"/>
              </a:rPr>
              <a:t> in yield – it’s a </a:t>
            </a:r>
            <a:r>
              <a:rPr lang="en-GB" sz="3000" dirty="0">
                <a:solidFill>
                  <a:prstClr val="white"/>
                </a:solidFill>
                <a:latin typeface="+mn-lt"/>
                <a:cs typeface="Calibri" panose="020F0502020204030204" pitchFamily="34" charset="0"/>
              </a:rPr>
              <a:t>similar story</a:t>
            </a:r>
            <a:endParaRPr kumimoji="0" lang="en-GB" sz="3000" b="1" i="0" u="none" strike="noStrike" kern="1200" cap="none" spc="0" normalizeH="0" baseline="0" noProof="0" dirty="0">
              <a:ln>
                <a:noFill/>
              </a:ln>
              <a:solidFill>
                <a:prstClr val="white"/>
              </a:solidFill>
              <a:effectLst/>
              <a:uLnTx/>
              <a:uFillTx/>
              <a:latin typeface="+mn-lt"/>
              <a:cs typeface="Calibri" panose="020F0502020204030204" pitchFamily="34" charset="0"/>
            </a:endParaRPr>
          </a:p>
        </p:txBody>
      </p:sp>
      <p:pic>
        <p:nvPicPr>
          <p:cNvPr id="29" name="Picture 28">
            <a:extLst>
              <a:ext uri="{FF2B5EF4-FFF2-40B4-BE49-F238E27FC236}">
                <a16:creationId xmlns:a16="http://schemas.microsoft.com/office/drawing/2014/main" id="{9F3D1EC5-71F2-C243-ABC7-0E6CA44D39B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21" name="Picture 20">
            <a:extLst>
              <a:ext uri="{FF2B5EF4-FFF2-40B4-BE49-F238E27FC236}">
                <a16:creationId xmlns:a16="http://schemas.microsoft.com/office/drawing/2014/main" id="{FA3851D4-78DC-6341-A7AB-CD2D63B4E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23" name="Rectangle 22">
            <a:extLst>
              <a:ext uri="{FF2B5EF4-FFF2-40B4-BE49-F238E27FC236}">
                <a16:creationId xmlns:a16="http://schemas.microsoft.com/office/drawing/2014/main" id="{78F7D529-3B9C-634E-BE53-40C078BD421A}"/>
              </a:ext>
            </a:extLst>
          </p:cNvPr>
          <p:cNvSpPr/>
          <p:nvPr/>
        </p:nvSpPr>
        <p:spPr>
          <a:xfrm>
            <a:off x="8335008" y="1936494"/>
            <a:ext cx="2556439" cy="39395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Coldest</a:t>
            </a:r>
            <a:r>
              <a:rPr kumimoji="0" lang="en-GB" sz="1600" b="1" i="0" u="none" strike="noStrike" kern="1200" cap="none" spc="0" normalizeH="0" noProof="0" dirty="0">
                <a:ln>
                  <a:noFill/>
                </a:ln>
                <a:solidFill>
                  <a:srgbClr val="D88C27"/>
                </a:solidFill>
                <a:effectLst/>
                <a:uLnTx/>
                <a:uFillTx/>
                <a:cs typeface="Calibri" panose="020F0502020204030204" pitchFamily="34" charset="0"/>
              </a:rPr>
              <a: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Total radiation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Wettest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Driest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Soil moisture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rgbClr val="D88C27"/>
                </a:solidFill>
                <a:cs typeface="Calibri" panose="020F0502020204030204" pitchFamily="34" charset="0"/>
              </a:rPr>
              <a:t>Precipitation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rgbClr val="D88C27"/>
                </a:solidFill>
                <a:cs typeface="Calibri" panose="020F0502020204030204" pitchFamily="34" charset="0"/>
              </a:rPr>
              <a:t>Latitude &amp; longitude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rgbClr val="D88C27"/>
                </a:solidFill>
                <a:cs typeface="Calibri" panose="020F0502020204030204" pitchFamily="34" charset="0"/>
              </a:rPr>
              <a:t>Soil content</a:t>
            </a:r>
            <a:endParaRPr kumimoji="0" lang="en-GB" sz="1600" b="1" i="0" u="none" strike="noStrike" kern="1200" cap="none" spc="0" normalizeH="0" noProof="0" dirty="0">
              <a:ln>
                <a:noFill/>
              </a:ln>
              <a:solidFill>
                <a:srgbClr val="D88C27"/>
              </a:solidFill>
              <a:effectLst/>
              <a:uLnTx/>
              <a:uFillTx/>
              <a:cs typeface="Calibri" panose="020F0502020204030204" pitchFamily="34" charset="0"/>
            </a:endParaRPr>
          </a:p>
        </p:txBody>
      </p:sp>
      <p:pic>
        <p:nvPicPr>
          <p:cNvPr id="24" name="Picture 23">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1949194"/>
            <a:ext cx="320298" cy="219151"/>
          </a:xfrm>
          <a:prstGeom prst="rect">
            <a:avLst/>
          </a:prstGeom>
        </p:spPr>
      </p:pic>
      <p:pic>
        <p:nvPicPr>
          <p:cNvPr id="28" name="Picture 27">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2447583"/>
            <a:ext cx="320298" cy="219151"/>
          </a:xfrm>
          <a:prstGeom prst="rect">
            <a:avLst/>
          </a:prstGeom>
        </p:spPr>
      </p:pic>
      <p:pic>
        <p:nvPicPr>
          <p:cNvPr id="30" name="Picture 29">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2945972"/>
            <a:ext cx="320298" cy="219151"/>
          </a:xfrm>
          <a:prstGeom prst="rect">
            <a:avLst/>
          </a:prstGeom>
        </p:spPr>
      </p:pic>
      <p:pic>
        <p:nvPicPr>
          <p:cNvPr id="33" name="Picture 32">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3419647"/>
            <a:ext cx="320298" cy="219151"/>
          </a:xfrm>
          <a:prstGeom prst="rect">
            <a:avLst/>
          </a:prstGeom>
        </p:spPr>
      </p:pic>
      <p:pic>
        <p:nvPicPr>
          <p:cNvPr id="37" name="Picture 36">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741" y="3906264"/>
            <a:ext cx="320298" cy="219151"/>
          </a:xfrm>
          <a:prstGeom prst="rect">
            <a:avLst/>
          </a:prstGeom>
        </p:spPr>
      </p:pic>
      <p:pic>
        <p:nvPicPr>
          <p:cNvPr id="38" name="Picture 37">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4625697"/>
            <a:ext cx="320298" cy="219151"/>
          </a:xfrm>
          <a:prstGeom prst="rect">
            <a:avLst/>
          </a:prstGeom>
        </p:spPr>
      </p:pic>
      <p:pic>
        <p:nvPicPr>
          <p:cNvPr id="39" name="Picture 38">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627" y="5135745"/>
            <a:ext cx="320298" cy="219151"/>
          </a:xfrm>
          <a:prstGeom prst="rect">
            <a:avLst/>
          </a:prstGeom>
        </p:spPr>
      </p:pic>
      <p:pic>
        <p:nvPicPr>
          <p:cNvPr id="40" name="Picture 39">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741" y="5606132"/>
            <a:ext cx="320298" cy="219151"/>
          </a:xfrm>
          <a:prstGeom prst="rect">
            <a:avLst/>
          </a:prstGeom>
        </p:spPr>
      </p:pic>
      <p:pic>
        <p:nvPicPr>
          <p:cNvPr id="41" name="Picture 40">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1949194"/>
            <a:ext cx="320298" cy="219151"/>
          </a:xfrm>
          <a:prstGeom prst="rect">
            <a:avLst/>
          </a:prstGeom>
        </p:spPr>
      </p:pic>
      <p:pic>
        <p:nvPicPr>
          <p:cNvPr id="42" name="Picture 41">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2447583"/>
            <a:ext cx="320298" cy="219151"/>
          </a:xfrm>
          <a:prstGeom prst="rect">
            <a:avLst/>
          </a:prstGeom>
        </p:spPr>
      </p:pic>
      <p:pic>
        <p:nvPicPr>
          <p:cNvPr id="43" name="Picture 42">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2945972"/>
            <a:ext cx="320298" cy="219151"/>
          </a:xfrm>
          <a:prstGeom prst="rect">
            <a:avLst/>
          </a:prstGeom>
        </p:spPr>
      </p:pic>
      <p:pic>
        <p:nvPicPr>
          <p:cNvPr id="44" name="Picture 43">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3419647"/>
            <a:ext cx="320298" cy="219151"/>
          </a:xfrm>
          <a:prstGeom prst="rect">
            <a:avLst/>
          </a:prstGeom>
        </p:spPr>
      </p:pic>
      <p:pic>
        <p:nvPicPr>
          <p:cNvPr id="46" name="Picture 45">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935" y="3906264"/>
            <a:ext cx="320298" cy="219151"/>
          </a:xfrm>
          <a:prstGeom prst="rect">
            <a:avLst/>
          </a:prstGeom>
        </p:spPr>
      </p:pic>
      <p:pic>
        <p:nvPicPr>
          <p:cNvPr id="47" name="Picture 46">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4625697"/>
            <a:ext cx="320298" cy="219151"/>
          </a:xfrm>
          <a:prstGeom prst="rect">
            <a:avLst/>
          </a:prstGeom>
        </p:spPr>
      </p:pic>
      <p:pic>
        <p:nvPicPr>
          <p:cNvPr id="48" name="Picture 47">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821" y="5135745"/>
            <a:ext cx="320298" cy="219151"/>
          </a:xfrm>
          <a:prstGeom prst="rect">
            <a:avLst/>
          </a:prstGeom>
        </p:spPr>
      </p:pic>
      <p:pic>
        <p:nvPicPr>
          <p:cNvPr id="49" name="Picture 48">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935" y="5606132"/>
            <a:ext cx="320298" cy="219151"/>
          </a:xfrm>
          <a:prstGeom prst="rect">
            <a:avLst/>
          </a:prstGeom>
        </p:spPr>
      </p:pic>
    </p:spTree>
    <p:extLst>
      <p:ext uri="{BB962C8B-B14F-4D97-AF65-F5344CB8AC3E}">
        <p14:creationId xmlns:p14="http://schemas.microsoft.com/office/powerpoint/2010/main" val="1350253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0F36-2FD9-D146-B37C-02BC35DE3FB3}"/>
              </a:ext>
            </a:extLst>
          </p:cNvPr>
          <p:cNvSpPr/>
          <p:nvPr/>
        </p:nvSpPr>
        <p:spPr>
          <a:xfrm rot="16200000">
            <a:off x="5735216" y="-5746806"/>
            <a:ext cx="709978" cy="1220359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F27A1141-38B5-7F4D-9C6C-DF1FEA794557}"/>
              </a:ext>
            </a:extLst>
          </p:cNvPr>
          <p:cNvSpPr/>
          <p:nvPr/>
        </p:nvSpPr>
        <p:spPr>
          <a:xfrm>
            <a:off x="557796" y="99227"/>
            <a:ext cx="8200614" cy="492443"/>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Arial" panose="020B0604020202020204"/>
              </a:rPr>
              <a:t>Overall, what correlates with a high yield?</a:t>
            </a:r>
            <a:endParaRPr kumimoji="0" lang="en-US" sz="32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FC1136D8-49C3-B14C-95BF-20FD60820E6A}"/>
              </a:ext>
            </a:extLst>
          </p:cNvPr>
          <p:cNvPicPr>
            <a:picLocks noChangeAspect="1"/>
          </p:cNvPicPr>
          <p:nvPr/>
        </p:nvPicPr>
        <p:blipFill rotWithShape="1">
          <a:blip r:embed="rId2" cstate="print">
            <a:alphaModFix amt="71000"/>
            <a:extLst>
              <a:ext uri="{28A0092B-C50C-407E-A947-70E740481C1C}">
                <a14:useLocalDpi xmlns:a14="http://schemas.microsoft.com/office/drawing/2010/main" val="0"/>
              </a:ext>
            </a:extLst>
          </a:blip>
          <a:srcRect l="39438" t="68424" r="12050" b="10810"/>
          <a:stretch/>
        </p:blipFill>
        <p:spPr>
          <a:xfrm>
            <a:off x="9322375" y="0"/>
            <a:ext cx="2869624" cy="709980"/>
          </a:xfrm>
          <a:prstGeom prst="rect">
            <a:avLst/>
          </a:prstGeom>
        </p:spPr>
      </p:pic>
      <p:pic>
        <p:nvPicPr>
          <p:cNvPr id="8" name="Picture 7">
            <a:extLst>
              <a:ext uri="{FF2B5EF4-FFF2-40B4-BE49-F238E27FC236}">
                <a16:creationId xmlns:a16="http://schemas.microsoft.com/office/drawing/2014/main" id="{8EE3F527-1D89-9946-B193-52B980F2A40B}"/>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29127" r="61510" b="24406"/>
          <a:stretch/>
        </p:blipFill>
        <p:spPr>
          <a:xfrm>
            <a:off x="10099652" y="490981"/>
            <a:ext cx="2148909" cy="1497454"/>
          </a:xfrm>
          <a:prstGeom prst="rect">
            <a:avLst/>
          </a:prstGeom>
        </p:spPr>
      </p:pic>
      <p:pic>
        <p:nvPicPr>
          <p:cNvPr id="18" name="Picture 17"/>
          <p:cNvPicPr>
            <a:picLocks noChangeAspect="1"/>
          </p:cNvPicPr>
          <p:nvPr/>
        </p:nvPicPr>
        <p:blipFill>
          <a:blip r:embed="rId4"/>
          <a:stretch>
            <a:fillRect/>
          </a:stretch>
        </p:blipFill>
        <p:spPr>
          <a:xfrm>
            <a:off x="2454438" y="1008968"/>
            <a:ext cx="7474271" cy="4988465"/>
          </a:xfrm>
          <a:prstGeom prst="rect">
            <a:avLst/>
          </a:prstGeom>
        </p:spPr>
      </p:pic>
      <p:sp>
        <p:nvSpPr>
          <p:cNvPr id="19" name="Oval 18"/>
          <p:cNvSpPr/>
          <p:nvPr/>
        </p:nvSpPr>
        <p:spPr>
          <a:xfrm>
            <a:off x="7941367" y="5381316"/>
            <a:ext cx="1126567" cy="4953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966252" y="3569824"/>
            <a:ext cx="1818471" cy="400110"/>
          </a:xfrm>
          <a:prstGeom prst="rect">
            <a:avLst/>
          </a:prstGeom>
          <a:noFill/>
        </p:spPr>
        <p:txBody>
          <a:bodyPr wrap="square" rtlCol="0">
            <a:spAutoFit/>
          </a:bodyPr>
          <a:lstStyle/>
          <a:p>
            <a:r>
              <a:rPr lang="en-GB" sz="2000" b="1" dirty="0">
                <a:solidFill>
                  <a:schemeClr val="accent5"/>
                </a:solidFill>
              </a:rPr>
              <a:t>Warm winters</a:t>
            </a:r>
          </a:p>
        </p:txBody>
      </p:sp>
      <p:sp>
        <p:nvSpPr>
          <p:cNvPr id="21" name="TextBox 20"/>
          <p:cNvSpPr txBox="1"/>
          <p:nvPr/>
        </p:nvSpPr>
        <p:spPr>
          <a:xfrm>
            <a:off x="2539127" y="2571447"/>
            <a:ext cx="1542988" cy="400110"/>
          </a:xfrm>
          <a:prstGeom prst="rect">
            <a:avLst/>
          </a:prstGeom>
          <a:noFill/>
        </p:spPr>
        <p:txBody>
          <a:bodyPr wrap="square" rtlCol="0">
            <a:spAutoFit/>
          </a:bodyPr>
          <a:lstStyle/>
          <a:p>
            <a:r>
              <a:rPr lang="en-GB" sz="2000" b="1" dirty="0">
                <a:solidFill>
                  <a:schemeClr val="accent5"/>
                </a:solidFill>
              </a:rPr>
              <a:t>Dry springs</a:t>
            </a:r>
          </a:p>
        </p:txBody>
      </p:sp>
      <p:sp>
        <p:nvSpPr>
          <p:cNvPr id="22" name="TextBox 21"/>
          <p:cNvSpPr txBox="1"/>
          <p:nvPr/>
        </p:nvSpPr>
        <p:spPr>
          <a:xfrm>
            <a:off x="8784723" y="2297310"/>
            <a:ext cx="1226537" cy="707886"/>
          </a:xfrm>
          <a:prstGeom prst="rect">
            <a:avLst/>
          </a:prstGeom>
          <a:noFill/>
        </p:spPr>
        <p:txBody>
          <a:bodyPr wrap="square" rtlCol="0">
            <a:spAutoFit/>
          </a:bodyPr>
          <a:lstStyle/>
          <a:p>
            <a:r>
              <a:rPr lang="en-GB" sz="2000" b="1" dirty="0">
                <a:solidFill>
                  <a:schemeClr val="accent5"/>
                </a:solidFill>
              </a:rPr>
              <a:t>Warm</a:t>
            </a:r>
          </a:p>
          <a:p>
            <a:r>
              <a:rPr lang="en-GB" sz="2000" b="1" dirty="0">
                <a:solidFill>
                  <a:schemeClr val="accent5"/>
                </a:solidFill>
              </a:rPr>
              <a:t>summers</a:t>
            </a:r>
          </a:p>
        </p:txBody>
      </p:sp>
      <p:sp>
        <p:nvSpPr>
          <p:cNvPr id="23" name="TextBox 22"/>
          <p:cNvSpPr txBox="1"/>
          <p:nvPr/>
        </p:nvSpPr>
        <p:spPr>
          <a:xfrm>
            <a:off x="3709626" y="1190080"/>
            <a:ext cx="3346082" cy="400110"/>
          </a:xfrm>
          <a:prstGeom prst="rect">
            <a:avLst/>
          </a:prstGeom>
          <a:noFill/>
        </p:spPr>
        <p:txBody>
          <a:bodyPr wrap="square" rtlCol="0">
            <a:spAutoFit/>
          </a:bodyPr>
          <a:lstStyle/>
          <a:p>
            <a:r>
              <a:rPr lang="en-GB" sz="2000" b="1" dirty="0">
                <a:solidFill>
                  <a:schemeClr val="accent5"/>
                </a:solidFill>
              </a:rPr>
              <a:t>Fertilizers not needed?</a:t>
            </a:r>
          </a:p>
        </p:txBody>
      </p:sp>
      <p:sp>
        <p:nvSpPr>
          <p:cNvPr id="24" name="TextBox 23"/>
          <p:cNvSpPr txBox="1"/>
          <p:nvPr/>
        </p:nvSpPr>
        <p:spPr>
          <a:xfrm>
            <a:off x="9156752" y="3690909"/>
            <a:ext cx="1542988" cy="707886"/>
          </a:xfrm>
          <a:prstGeom prst="rect">
            <a:avLst/>
          </a:prstGeom>
          <a:noFill/>
        </p:spPr>
        <p:txBody>
          <a:bodyPr wrap="square" rtlCol="0">
            <a:spAutoFit/>
          </a:bodyPr>
          <a:lstStyle/>
          <a:p>
            <a:r>
              <a:rPr lang="en-GB" sz="2000" b="1" dirty="0">
                <a:solidFill>
                  <a:schemeClr val="accent5"/>
                </a:solidFill>
              </a:rPr>
              <a:t>Larger and </a:t>
            </a:r>
          </a:p>
          <a:p>
            <a:r>
              <a:rPr lang="en-GB" sz="2000" b="1" dirty="0">
                <a:solidFill>
                  <a:schemeClr val="accent5"/>
                </a:solidFill>
              </a:rPr>
              <a:t>Northern?</a:t>
            </a:r>
          </a:p>
        </p:txBody>
      </p:sp>
      <p:sp>
        <p:nvSpPr>
          <p:cNvPr id="25" name="Rectangle 24"/>
          <p:cNvSpPr/>
          <p:nvPr/>
        </p:nvSpPr>
        <p:spPr>
          <a:xfrm>
            <a:off x="3514630" y="1569412"/>
            <a:ext cx="1036112" cy="50284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2016</a:t>
            </a:r>
          </a:p>
        </p:txBody>
      </p:sp>
      <p:sp>
        <p:nvSpPr>
          <p:cNvPr id="26" name="Rectangle 25"/>
          <p:cNvSpPr/>
          <p:nvPr/>
        </p:nvSpPr>
        <p:spPr>
          <a:xfrm>
            <a:off x="8120640" y="4272782"/>
            <a:ext cx="1036112" cy="502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2015</a:t>
            </a:r>
          </a:p>
        </p:txBody>
      </p:sp>
    </p:spTree>
    <p:extLst>
      <p:ext uri="{BB962C8B-B14F-4D97-AF65-F5344CB8AC3E}">
        <p14:creationId xmlns:p14="http://schemas.microsoft.com/office/powerpoint/2010/main" val="11941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3" grpId="0"/>
      <p:bldP spid="23" grpId="1"/>
      <p:bldP spid="24" grpId="0"/>
      <p:bldP spid="24" grpId="1"/>
      <p:bldP spid="25" grpId="0" animBg="1"/>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33A8015-3A5B-3E40-824D-8DD39C713B9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9185" b="-6627"/>
          <a:stretch/>
        </p:blipFill>
        <p:spPr>
          <a:xfrm>
            <a:off x="7636296" y="3740"/>
            <a:ext cx="4555704" cy="2244091"/>
          </a:xfrm>
          <a:prstGeom prst="rect">
            <a:avLst/>
          </a:prstGeom>
        </p:spPr>
      </p:pic>
      <p:sp>
        <p:nvSpPr>
          <p:cNvPr id="25" name="Rectangle 24">
            <a:extLst>
              <a:ext uri="{FF2B5EF4-FFF2-40B4-BE49-F238E27FC236}">
                <a16:creationId xmlns:a16="http://schemas.microsoft.com/office/drawing/2014/main" id="{EB9E5F2A-2C20-CC43-9B5A-1F0AED639130}"/>
              </a:ext>
            </a:extLst>
          </p:cNvPr>
          <p:cNvSpPr/>
          <p:nvPr/>
        </p:nvSpPr>
        <p:spPr>
          <a:xfrm>
            <a:off x="0" y="0"/>
            <a:ext cx="3575996" cy="6857999"/>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78F7D529-3B9C-634E-BE53-40C078BD421A}"/>
              </a:ext>
            </a:extLst>
          </p:cNvPr>
          <p:cNvSpPr/>
          <p:nvPr/>
        </p:nvSpPr>
        <p:spPr>
          <a:xfrm>
            <a:off x="4735073" y="1936494"/>
            <a:ext cx="2556439" cy="39395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Degree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D88C27"/>
                </a:solidFill>
                <a:cs typeface="Calibri" panose="020F0502020204030204" pitchFamily="34" charset="0"/>
              </a:rPr>
              <a:t>Fertilizer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rgbClr val="D88C27"/>
                </a:solidFill>
                <a:cs typeface="Calibri" panose="020F0502020204030204" pitchFamily="34" charset="0"/>
              </a:rPr>
              <a:t>Fungicide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Insecticide</a:t>
            </a:r>
            <a:r>
              <a:rPr kumimoji="0" lang="en-GB" sz="1600" b="1" i="0" u="none" strike="noStrike" kern="1200" cap="none" spc="0" normalizeH="0" noProof="0" dirty="0">
                <a:ln>
                  <a:noFill/>
                </a:ln>
                <a:solidFill>
                  <a:srgbClr val="D88C27"/>
                </a:solidFill>
                <a:effectLst/>
                <a:uLnTx/>
                <a:uFillTx/>
                <a:cs typeface="Calibri" panose="020F0502020204030204" pitchFamily="34" charset="0"/>
              </a:rPr>
              <a:t>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noProof="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baseline="0" dirty="0">
                <a:solidFill>
                  <a:srgbClr val="D88C27"/>
                </a:solidFill>
                <a:cs typeface="Calibri" panose="020F0502020204030204" pitchFamily="34" charset="0"/>
              </a:rPr>
              <a:t>Month</a:t>
            </a:r>
            <a:r>
              <a:rPr lang="en-GB" sz="1600" b="1" dirty="0">
                <a:solidFill>
                  <a:srgbClr val="D88C27"/>
                </a:solidFill>
                <a:cs typeface="Calibri" panose="020F0502020204030204" pitchFamily="34" charset="0"/>
              </a:rPr>
              <a:t> of first insecticide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High</a:t>
            </a:r>
            <a:r>
              <a:rPr kumimoji="0" lang="en-GB" sz="1600" b="1" i="0" u="none" strike="noStrike" kern="1200" cap="none" spc="0" normalizeH="0" noProof="0" dirty="0">
                <a:ln>
                  <a:noFill/>
                </a:ln>
                <a:solidFill>
                  <a:srgbClr val="D88C27"/>
                </a:solidFill>
                <a:effectLst/>
                <a:uLnTx/>
                <a:uFillTx/>
                <a:cs typeface="Calibri" panose="020F0502020204030204" pitchFamily="34" charset="0"/>
              </a:rPr>
              <a:t> wind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noProof="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baseline="0" dirty="0">
                <a:solidFill>
                  <a:srgbClr val="D88C27"/>
                </a:solidFill>
                <a:cs typeface="Calibri" panose="020F0502020204030204" pitchFamily="34" charset="0"/>
              </a:rPr>
              <a:t>Temperatures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baseline="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noProof="0" dirty="0">
                <a:ln>
                  <a:noFill/>
                </a:ln>
                <a:solidFill>
                  <a:srgbClr val="D88C27"/>
                </a:solidFill>
                <a:effectLst/>
                <a:uLnTx/>
                <a:uFillTx/>
                <a:cs typeface="Calibri" panose="020F0502020204030204" pitchFamily="34" charset="0"/>
              </a:rPr>
              <a:t>Average rainfall</a:t>
            </a:r>
          </a:p>
        </p:txBody>
      </p:sp>
      <p:sp>
        <p:nvSpPr>
          <p:cNvPr id="26" name="Title 1">
            <a:extLst>
              <a:ext uri="{FF2B5EF4-FFF2-40B4-BE49-F238E27FC236}">
                <a16:creationId xmlns:a16="http://schemas.microsoft.com/office/drawing/2014/main" id="{B8FAA291-6884-5D49-ACF6-67D1E2368830}"/>
              </a:ext>
            </a:extLst>
          </p:cNvPr>
          <p:cNvSpPr txBox="1">
            <a:spLocks/>
          </p:cNvSpPr>
          <p:nvPr/>
        </p:nvSpPr>
        <p:spPr>
          <a:xfrm>
            <a:off x="399030" y="455734"/>
            <a:ext cx="3059791" cy="2462278"/>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mn-lt"/>
                <a:cs typeface="Calibri" panose="020F0502020204030204" pitchFamily="34" charset="0"/>
              </a:rPr>
              <a:t>At last, </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mn-lt"/>
                <a:cs typeface="Calibri" panose="020F0502020204030204" pitchFamily="34" charset="0"/>
              </a:rPr>
              <a:t>some answers</a:t>
            </a:r>
          </a:p>
        </p:txBody>
      </p:sp>
      <p:pic>
        <p:nvPicPr>
          <p:cNvPr id="29" name="Picture 28">
            <a:extLst>
              <a:ext uri="{FF2B5EF4-FFF2-40B4-BE49-F238E27FC236}">
                <a16:creationId xmlns:a16="http://schemas.microsoft.com/office/drawing/2014/main" id="{9F3D1EC5-71F2-C243-ABC7-0E6CA44D39B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21" name="Picture 20">
            <a:extLst>
              <a:ext uri="{FF2B5EF4-FFF2-40B4-BE49-F238E27FC236}">
                <a16:creationId xmlns:a16="http://schemas.microsoft.com/office/drawing/2014/main" id="{FA3851D4-78DC-6341-A7AB-CD2D63B4E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23" name="Rectangle 22">
            <a:extLst>
              <a:ext uri="{FF2B5EF4-FFF2-40B4-BE49-F238E27FC236}">
                <a16:creationId xmlns:a16="http://schemas.microsoft.com/office/drawing/2014/main" id="{78F7D529-3B9C-634E-BE53-40C078BD421A}"/>
              </a:ext>
            </a:extLst>
          </p:cNvPr>
          <p:cNvSpPr/>
          <p:nvPr/>
        </p:nvSpPr>
        <p:spPr>
          <a:xfrm>
            <a:off x="8335008" y="1936494"/>
            <a:ext cx="2556439" cy="3939540"/>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D88C27"/>
                </a:solidFill>
                <a:effectLst/>
                <a:uLnTx/>
                <a:uFillTx/>
                <a:cs typeface="Calibri" panose="020F0502020204030204" pitchFamily="34" charset="0"/>
              </a:rPr>
              <a:t>Coldest</a:t>
            </a:r>
            <a:r>
              <a:rPr kumimoji="0" lang="en-GB" sz="1600" b="1" i="0" u="none" strike="noStrike" kern="1200" cap="none" spc="0" normalizeH="0" noProof="0" dirty="0">
                <a:ln>
                  <a:noFill/>
                </a:ln>
                <a:solidFill>
                  <a:srgbClr val="D88C27"/>
                </a:solidFill>
                <a:effectLst/>
                <a:uLnTx/>
                <a:uFillTx/>
                <a:cs typeface="Calibri" panose="020F0502020204030204" pitchFamily="34" charset="0"/>
              </a:rPr>
              <a: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Total radiation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Wettest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Driest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dirty="0">
                <a:ln>
                  <a:noFill/>
                </a:ln>
                <a:solidFill>
                  <a:srgbClr val="D88C27"/>
                </a:solidFill>
                <a:effectLst/>
                <a:uLnTx/>
                <a:uFillTx/>
                <a:cs typeface="Calibri" panose="020F0502020204030204" pitchFamily="34" charset="0"/>
              </a:rPr>
              <a:t>Soil moisture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noProof="0" dirty="0">
              <a:solidFill>
                <a:srgbClr val="D88C27"/>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rgbClr val="D88C27"/>
                </a:solidFill>
                <a:cs typeface="Calibri" panose="020F0502020204030204" pitchFamily="34" charset="0"/>
              </a:rPr>
              <a:t>Precipitation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rgbClr val="D88C27"/>
                </a:solidFill>
                <a:cs typeface="Calibri" panose="020F0502020204030204" pitchFamily="34" charset="0"/>
              </a:rPr>
              <a:t>Latitude &amp; longitude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dirty="0">
              <a:ln>
                <a:noFill/>
              </a:ln>
              <a:solidFill>
                <a:srgbClr val="D88C27"/>
              </a:solidFill>
              <a:effectLst/>
              <a:uLnTx/>
              <a:uFillTx/>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noProof="0" dirty="0">
                <a:solidFill>
                  <a:srgbClr val="D88C27"/>
                </a:solidFill>
                <a:cs typeface="Calibri" panose="020F0502020204030204" pitchFamily="34" charset="0"/>
              </a:rPr>
              <a:t>Soil content</a:t>
            </a:r>
            <a:endParaRPr kumimoji="0" lang="en-GB" sz="1600" b="1" i="0" u="none" strike="noStrike" kern="1200" cap="none" spc="0" normalizeH="0" noProof="0" dirty="0">
              <a:ln>
                <a:noFill/>
              </a:ln>
              <a:solidFill>
                <a:srgbClr val="D88C27"/>
              </a:solidFill>
              <a:effectLst/>
              <a:uLnTx/>
              <a:uFillTx/>
              <a:cs typeface="Calibri" panose="020F0502020204030204" pitchFamily="34" charset="0"/>
            </a:endParaRPr>
          </a:p>
        </p:txBody>
      </p:sp>
      <p:pic>
        <p:nvPicPr>
          <p:cNvPr id="24" name="Picture 23">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1949194"/>
            <a:ext cx="320298" cy="219151"/>
          </a:xfrm>
          <a:prstGeom prst="rect">
            <a:avLst/>
          </a:prstGeom>
        </p:spPr>
      </p:pic>
      <p:pic>
        <p:nvPicPr>
          <p:cNvPr id="28" name="Picture 27">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2447583"/>
            <a:ext cx="320298" cy="219151"/>
          </a:xfrm>
          <a:prstGeom prst="rect">
            <a:avLst/>
          </a:prstGeom>
        </p:spPr>
      </p:pic>
      <p:pic>
        <p:nvPicPr>
          <p:cNvPr id="30" name="Picture 29">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2945972"/>
            <a:ext cx="320298" cy="219151"/>
          </a:xfrm>
          <a:prstGeom prst="rect">
            <a:avLst/>
          </a:prstGeom>
        </p:spPr>
      </p:pic>
      <p:pic>
        <p:nvPicPr>
          <p:cNvPr id="33" name="Picture 32">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3419647"/>
            <a:ext cx="320298" cy="219151"/>
          </a:xfrm>
          <a:prstGeom prst="rect">
            <a:avLst/>
          </a:prstGeom>
        </p:spPr>
      </p:pic>
      <p:pic>
        <p:nvPicPr>
          <p:cNvPr id="37" name="Picture 36">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741" y="3906264"/>
            <a:ext cx="320298" cy="219151"/>
          </a:xfrm>
          <a:prstGeom prst="rect">
            <a:avLst/>
          </a:prstGeom>
        </p:spPr>
      </p:pic>
      <p:pic>
        <p:nvPicPr>
          <p:cNvPr id="38" name="Picture 37">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08" y="4625697"/>
            <a:ext cx="320298" cy="219151"/>
          </a:xfrm>
          <a:prstGeom prst="rect">
            <a:avLst/>
          </a:prstGeom>
        </p:spPr>
      </p:pic>
      <p:pic>
        <p:nvPicPr>
          <p:cNvPr id="39" name="Picture 38">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627" y="5135745"/>
            <a:ext cx="320298" cy="219151"/>
          </a:xfrm>
          <a:prstGeom prst="rect">
            <a:avLst/>
          </a:prstGeom>
        </p:spPr>
      </p:pic>
      <p:pic>
        <p:nvPicPr>
          <p:cNvPr id="40" name="Picture 39">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4741" y="5606132"/>
            <a:ext cx="320298" cy="219151"/>
          </a:xfrm>
          <a:prstGeom prst="rect">
            <a:avLst/>
          </a:prstGeom>
        </p:spPr>
      </p:pic>
      <p:pic>
        <p:nvPicPr>
          <p:cNvPr id="41" name="Picture 40">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1949194"/>
            <a:ext cx="320298" cy="219151"/>
          </a:xfrm>
          <a:prstGeom prst="rect">
            <a:avLst/>
          </a:prstGeom>
        </p:spPr>
      </p:pic>
      <p:pic>
        <p:nvPicPr>
          <p:cNvPr id="42" name="Picture 41">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2447583"/>
            <a:ext cx="320298" cy="219151"/>
          </a:xfrm>
          <a:prstGeom prst="rect">
            <a:avLst/>
          </a:prstGeom>
        </p:spPr>
      </p:pic>
      <p:pic>
        <p:nvPicPr>
          <p:cNvPr id="43" name="Picture 42">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2945972"/>
            <a:ext cx="320298" cy="219151"/>
          </a:xfrm>
          <a:prstGeom prst="rect">
            <a:avLst/>
          </a:prstGeom>
        </p:spPr>
      </p:pic>
      <p:pic>
        <p:nvPicPr>
          <p:cNvPr id="44" name="Picture 43">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3419647"/>
            <a:ext cx="320298" cy="219151"/>
          </a:xfrm>
          <a:prstGeom prst="rect">
            <a:avLst/>
          </a:prstGeom>
        </p:spPr>
      </p:pic>
      <p:pic>
        <p:nvPicPr>
          <p:cNvPr id="46" name="Picture 45">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935" y="3906264"/>
            <a:ext cx="320298" cy="219151"/>
          </a:xfrm>
          <a:prstGeom prst="rect">
            <a:avLst/>
          </a:prstGeom>
        </p:spPr>
      </p:pic>
      <p:pic>
        <p:nvPicPr>
          <p:cNvPr id="47" name="Picture 46">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702" y="4625697"/>
            <a:ext cx="320298" cy="219151"/>
          </a:xfrm>
          <a:prstGeom prst="rect">
            <a:avLst/>
          </a:prstGeom>
        </p:spPr>
      </p:pic>
      <p:pic>
        <p:nvPicPr>
          <p:cNvPr id="48" name="Picture 47">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821" y="5135745"/>
            <a:ext cx="320298" cy="219151"/>
          </a:xfrm>
          <a:prstGeom prst="rect">
            <a:avLst/>
          </a:prstGeom>
        </p:spPr>
      </p:pic>
      <p:pic>
        <p:nvPicPr>
          <p:cNvPr id="49" name="Picture 48">
            <a:extLst>
              <a:ext uri="{FF2B5EF4-FFF2-40B4-BE49-F238E27FC236}">
                <a16:creationId xmlns:a16="http://schemas.microsoft.com/office/drawing/2014/main" id="{36E7B9B5-4086-0048-B191-0791B0FEB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935" y="5606132"/>
            <a:ext cx="320298" cy="219151"/>
          </a:xfrm>
          <a:prstGeom prst="rect">
            <a:avLst/>
          </a:prstGeom>
        </p:spPr>
      </p:pic>
    </p:spTree>
    <p:extLst>
      <p:ext uri="{BB962C8B-B14F-4D97-AF65-F5344CB8AC3E}">
        <p14:creationId xmlns:p14="http://schemas.microsoft.com/office/powerpoint/2010/main" val="134745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A995D5-E1F7-0544-B707-EDBB523AE8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92" t="10214" r="16358" b="14698"/>
          <a:stretch/>
        </p:blipFill>
        <p:spPr>
          <a:xfrm>
            <a:off x="3575996" y="615141"/>
            <a:ext cx="8628195" cy="5639354"/>
          </a:xfrm>
          <a:prstGeom prst="rect">
            <a:avLst/>
          </a:prstGeom>
        </p:spPr>
      </p:pic>
      <p:sp>
        <p:nvSpPr>
          <p:cNvPr id="6" name="Rectangle 5">
            <a:extLst>
              <a:ext uri="{FF2B5EF4-FFF2-40B4-BE49-F238E27FC236}">
                <a16:creationId xmlns:a16="http://schemas.microsoft.com/office/drawing/2014/main" id="{64F19083-139C-5942-8E15-04A02559715D}"/>
              </a:ext>
            </a:extLst>
          </p:cNvPr>
          <p:cNvSpPr/>
          <p:nvPr/>
        </p:nvSpPr>
        <p:spPr>
          <a:xfrm>
            <a:off x="0" y="615141"/>
            <a:ext cx="3575996" cy="563935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3DBAF7DF-DEB6-EB4D-B3AF-79908374FDF8}"/>
              </a:ext>
            </a:extLst>
          </p:cNvPr>
          <p:cNvSpPr txBox="1">
            <a:spLocks/>
          </p:cNvSpPr>
          <p:nvPr/>
        </p:nvSpPr>
        <p:spPr>
          <a:xfrm>
            <a:off x="399031" y="809301"/>
            <a:ext cx="2763270" cy="1971999"/>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Analytics</a:t>
            </a:r>
          </a:p>
          <a:p>
            <a:r>
              <a:rPr lang="en-GB" dirty="0">
                <a:solidFill>
                  <a:schemeClr val="bg1"/>
                </a:solidFill>
              </a:rPr>
              <a:t>solutions</a:t>
            </a:r>
          </a:p>
        </p:txBody>
      </p:sp>
      <p:pic>
        <p:nvPicPr>
          <p:cNvPr id="8" name="Picture 7">
            <a:extLst>
              <a:ext uri="{FF2B5EF4-FFF2-40B4-BE49-F238E27FC236}">
                <a16:creationId xmlns:a16="http://schemas.microsoft.com/office/drawing/2014/main" id="{8C230A70-FC0C-7A40-AE72-CD1489BF561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11" name="Picture 10">
            <a:extLst>
              <a:ext uri="{FF2B5EF4-FFF2-40B4-BE49-F238E27FC236}">
                <a16:creationId xmlns:a16="http://schemas.microsoft.com/office/drawing/2014/main" id="{87962AE8-2745-034E-9956-B25A554ECB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15" name="Picture 14">
            <a:extLst>
              <a:ext uri="{FF2B5EF4-FFF2-40B4-BE49-F238E27FC236}">
                <a16:creationId xmlns:a16="http://schemas.microsoft.com/office/drawing/2014/main" id="{9683ED5B-FCD4-6845-B3C0-A0FAA8352D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5828" y="962426"/>
            <a:ext cx="4344726" cy="4851400"/>
          </a:xfrm>
          <a:prstGeom prst="rect">
            <a:avLst/>
          </a:prstGeom>
        </p:spPr>
      </p:pic>
      <p:sp>
        <p:nvSpPr>
          <p:cNvPr id="12" name="Rectangle 11">
            <a:extLst>
              <a:ext uri="{FF2B5EF4-FFF2-40B4-BE49-F238E27FC236}">
                <a16:creationId xmlns:a16="http://schemas.microsoft.com/office/drawing/2014/main" id="{046E59FA-5500-5D48-9E56-C0908BFBCADA}"/>
              </a:ext>
            </a:extLst>
          </p:cNvPr>
          <p:cNvSpPr/>
          <p:nvPr/>
        </p:nvSpPr>
        <p:spPr>
          <a:xfrm>
            <a:off x="7107901" y="1120864"/>
            <a:ext cx="1604081" cy="1231106"/>
          </a:xfrm>
          <a:prstGeom prst="rect">
            <a:avLst/>
          </a:prstGeom>
        </p:spPr>
        <p:txBody>
          <a:bodyPr wrap="square" lIns="0" tIns="0" rIns="0" bIns="0">
            <a:spAutoFit/>
          </a:bodyPr>
          <a:lstStyle/>
          <a:p>
            <a:pPr lvl="0" algn="ctr" defTabSz="914377">
              <a:spcBef>
                <a:spcPct val="20000"/>
              </a:spcBef>
            </a:pPr>
            <a:r>
              <a:rPr lang="en-GB" sz="1600" b="1" dirty="0">
                <a:solidFill>
                  <a:schemeClr val="bg1"/>
                </a:solidFill>
              </a:rPr>
              <a:t>Data </a:t>
            </a:r>
            <a:br>
              <a:rPr lang="en-GB" sz="1600" b="1" dirty="0">
                <a:solidFill>
                  <a:schemeClr val="bg1"/>
                </a:solidFill>
              </a:rPr>
            </a:br>
            <a:r>
              <a:rPr lang="en-GB" sz="1600" b="1" dirty="0">
                <a:solidFill>
                  <a:schemeClr val="bg1"/>
                </a:solidFill>
              </a:rPr>
              <a:t>and insight </a:t>
            </a:r>
            <a:br>
              <a:rPr lang="en-GB" sz="1600" b="1" dirty="0">
                <a:solidFill>
                  <a:schemeClr val="bg1"/>
                </a:solidFill>
              </a:rPr>
            </a:br>
            <a:r>
              <a:rPr lang="en-GB" sz="1600" b="1" dirty="0">
                <a:solidFill>
                  <a:schemeClr val="bg1"/>
                </a:solidFill>
              </a:rPr>
              <a:t>to support improved visibility</a:t>
            </a:r>
          </a:p>
        </p:txBody>
      </p:sp>
      <p:sp>
        <p:nvSpPr>
          <p:cNvPr id="13" name="Rectangle 12">
            <a:extLst>
              <a:ext uri="{FF2B5EF4-FFF2-40B4-BE49-F238E27FC236}">
                <a16:creationId xmlns:a16="http://schemas.microsoft.com/office/drawing/2014/main" id="{3F890812-06B4-0A44-A7FF-CE71A9184D82}"/>
              </a:ext>
            </a:extLst>
          </p:cNvPr>
          <p:cNvSpPr/>
          <p:nvPr/>
        </p:nvSpPr>
        <p:spPr>
          <a:xfrm>
            <a:off x="7107901" y="4540083"/>
            <a:ext cx="1604081" cy="984885"/>
          </a:xfrm>
          <a:prstGeom prst="rect">
            <a:avLst/>
          </a:prstGeom>
        </p:spPr>
        <p:txBody>
          <a:bodyPr wrap="square" lIns="0" tIns="0" rIns="0" bIns="0">
            <a:spAutoFit/>
          </a:bodyPr>
          <a:lstStyle/>
          <a:p>
            <a:pPr lvl="0" algn="ctr" defTabSz="914377">
              <a:spcBef>
                <a:spcPct val="20000"/>
              </a:spcBef>
            </a:pPr>
            <a:r>
              <a:rPr lang="en-GB" sz="1600" b="1" dirty="0">
                <a:solidFill>
                  <a:schemeClr val="bg1"/>
                </a:solidFill>
              </a:rPr>
              <a:t>Allows </a:t>
            </a:r>
            <a:br>
              <a:rPr lang="en-GB" sz="1600" b="1" dirty="0">
                <a:solidFill>
                  <a:schemeClr val="bg1"/>
                </a:solidFill>
              </a:rPr>
            </a:br>
            <a:r>
              <a:rPr lang="en-GB" sz="1600" b="1" dirty="0">
                <a:solidFill>
                  <a:schemeClr val="bg1"/>
                </a:solidFill>
              </a:rPr>
              <a:t>users to track data as it </a:t>
            </a:r>
            <a:br>
              <a:rPr lang="en-GB" sz="1600" b="1" dirty="0">
                <a:solidFill>
                  <a:schemeClr val="bg1"/>
                </a:solidFill>
              </a:rPr>
            </a:br>
            <a:r>
              <a:rPr lang="en-GB" sz="1600" b="1" dirty="0">
                <a:solidFill>
                  <a:schemeClr val="bg1"/>
                </a:solidFill>
              </a:rPr>
              <a:t>moves</a:t>
            </a:r>
          </a:p>
        </p:txBody>
      </p:sp>
    </p:spTree>
    <p:extLst>
      <p:ext uri="{BB962C8B-B14F-4D97-AF65-F5344CB8AC3E}">
        <p14:creationId xmlns:p14="http://schemas.microsoft.com/office/powerpoint/2010/main" val="1907496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33A8015-3A5B-3E40-824D-8DD39C713B90}"/>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29127" r="9185" b="-6627"/>
          <a:stretch/>
        </p:blipFill>
        <p:spPr>
          <a:xfrm>
            <a:off x="7636296" y="3740"/>
            <a:ext cx="4555704" cy="2244091"/>
          </a:xfrm>
          <a:prstGeom prst="rect">
            <a:avLst/>
          </a:prstGeom>
        </p:spPr>
      </p:pic>
      <p:sp>
        <p:nvSpPr>
          <p:cNvPr id="25" name="Rectangle 24">
            <a:extLst>
              <a:ext uri="{FF2B5EF4-FFF2-40B4-BE49-F238E27FC236}">
                <a16:creationId xmlns:a16="http://schemas.microsoft.com/office/drawing/2014/main" id="{EB9E5F2A-2C20-CC43-9B5A-1F0AED639130}"/>
              </a:ext>
            </a:extLst>
          </p:cNvPr>
          <p:cNvSpPr/>
          <p:nvPr/>
        </p:nvSpPr>
        <p:spPr>
          <a:xfrm>
            <a:off x="0" y="0"/>
            <a:ext cx="3575996" cy="6857999"/>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Title 1">
            <a:extLst>
              <a:ext uri="{FF2B5EF4-FFF2-40B4-BE49-F238E27FC236}">
                <a16:creationId xmlns:a16="http://schemas.microsoft.com/office/drawing/2014/main" id="{B8FAA291-6884-5D49-ACF6-67D1E2368830}"/>
              </a:ext>
            </a:extLst>
          </p:cNvPr>
          <p:cNvSpPr txBox="1">
            <a:spLocks/>
          </p:cNvSpPr>
          <p:nvPr/>
        </p:nvSpPr>
        <p:spPr>
          <a:xfrm>
            <a:off x="399030" y="455734"/>
            <a:ext cx="3059791" cy="2462278"/>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mn-lt"/>
                <a:cs typeface="Calibri" panose="020F0502020204030204" pitchFamily="34" charset="0"/>
              </a:rPr>
              <a:t>At last, </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mn-lt"/>
                <a:cs typeface="Calibri" panose="020F0502020204030204" pitchFamily="34" charset="0"/>
              </a:rPr>
              <a:t>some answers</a:t>
            </a:r>
          </a:p>
        </p:txBody>
      </p:sp>
      <p:pic>
        <p:nvPicPr>
          <p:cNvPr id="29" name="Picture 28">
            <a:extLst>
              <a:ext uri="{FF2B5EF4-FFF2-40B4-BE49-F238E27FC236}">
                <a16:creationId xmlns:a16="http://schemas.microsoft.com/office/drawing/2014/main" id="{9F3D1EC5-71F2-C243-ABC7-0E6CA44D39B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21" name="Picture 20">
            <a:extLst>
              <a:ext uri="{FF2B5EF4-FFF2-40B4-BE49-F238E27FC236}">
                <a16:creationId xmlns:a16="http://schemas.microsoft.com/office/drawing/2014/main" id="{FA3851D4-78DC-6341-A7AB-CD2D63B4E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27" name="Picture 26">
            <a:extLst>
              <a:ext uri="{FF2B5EF4-FFF2-40B4-BE49-F238E27FC236}">
                <a16:creationId xmlns:a16="http://schemas.microsoft.com/office/drawing/2014/main" id="{E747562F-3EF9-C440-BFF0-48352403A3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92" t="10214" r="16358" b="14698"/>
          <a:stretch/>
        </p:blipFill>
        <p:spPr>
          <a:xfrm>
            <a:off x="3575996" y="615141"/>
            <a:ext cx="8628195" cy="5639354"/>
          </a:xfrm>
          <a:prstGeom prst="rect">
            <a:avLst/>
          </a:prstGeom>
        </p:spPr>
      </p:pic>
      <p:sp>
        <p:nvSpPr>
          <p:cNvPr id="31" name="Rectangle 30">
            <a:extLst>
              <a:ext uri="{FF2B5EF4-FFF2-40B4-BE49-F238E27FC236}">
                <a16:creationId xmlns:a16="http://schemas.microsoft.com/office/drawing/2014/main" id="{03AFD89A-5594-CD49-9139-DD888BB49B40}"/>
              </a:ext>
            </a:extLst>
          </p:cNvPr>
          <p:cNvSpPr/>
          <p:nvPr/>
        </p:nvSpPr>
        <p:spPr>
          <a:xfrm>
            <a:off x="6002068" y="1288277"/>
            <a:ext cx="3776049" cy="4431983"/>
          </a:xfrm>
          <a:prstGeom prst="rect">
            <a:avLst/>
          </a:prstGeom>
        </p:spPr>
        <p:txBody>
          <a:bodyPr wrap="square" lIns="0" tIns="0" rIns="0" bIns="0">
            <a:spAutoFit/>
          </a:bodyPr>
          <a:lstStyle/>
          <a:p>
            <a:pPr lvl="0" algn="ctr" defTabSz="914377">
              <a:spcBef>
                <a:spcPct val="20000"/>
              </a:spcBef>
              <a:defRPr/>
            </a:pPr>
            <a:r>
              <a:rPr lang="en-GB" b="1" dirty="0">
                <a:solidFill>
                  <a:schemeClr val="bg1"/>
                </a:solidFill>
                <a:cs typeface="Calibri" panose="020F0502020204030204" pitchFamily="34" charset="0"/>
              </a:rPr>
              <a:t>Why was the 2016 harvest in the UK so awful?</a:t>
            </a:r>
          </a:p>
          <a:p>
            <a:pPr lvl="0" algn="ctr" defTabSz="914377">
              <a:spcBef>
                <a:spcPct val="20000"/>
              </a:spcBef>
              <a:defRPr/>
            </a:pPr>
            <a:r>
              <a:rPr lang="en-GB" b="1" dirty="0">
                <a:solidFill>
                  <a:srgbClr val="FF0000"/>
                </a:solidFill>
                <a:cs typeface="Calibri" panose="020F0502020204030204" pitchFamily="34" charset="0"/>
              </a:rPr>
              <a:t>Wet spring and/or dry winter</a:t>
            </a:r>
          </a:p>
          <a:p>
            <a:pPr lvl="0" algn="ctr" defTabSz="914377">
              <a:spcBef>
                <a:spcPct val="20000"/>
              </a:spcBef>
              <a:defRPr/>
            </a:pPr>
            <a:endParaRPr lang="en-GB" b="1" dirty="0">
              <a:solidFill>
                <a:schemeClr val="bg1"/>
              </a:solidFill>
              <a:cs typeface="Calibri" panose="020F0502020204030204" pitchFamily="34" charset="0"/>
            </a:endParaRPr>
          </a:p>
          <a:p>
            <a:pPr lvl="0" algn="ctr" defTabSz="914377">
              <a:spcBef>
                <a:spcPct val="20000"/>
              </a:spcBef>
              <a:defRPr/>
            </a:pPr>
            <a:r>
              <a:rPr lang="en-GB" b="1" dirty="0">
                <a:solidFill>
                  <a:schemeClr val="bg1"/>
                </a:solidFill>
                <a:cs typeface="Calibri" panose="020F0502020204030204" pitchFamily="34" charset="0"/>
              </a:rPr>
              <a:t>What correlates to higher yields?</a:t>
            </a:r>
          </a:p>
          <a:p>
            <a:pPr lvl="0" algn="ctr" defTabSz="914377">
              <a:spcBef>
                <a:spcPct val="20000"/>
              </a:spcBef>
              <a:defRPr/>
            </a:pPr>
            <a:r>
              <a:rPr lang="en-GB" b="1" dirty="0">
                <a:solidFill>
                  <a:srgbClr val="FF0000"/>
                </a:solidFill>
                <a:cs typeface="Calibri" panose="020F0502020204030204" pitchFamily="34" charset="0"/>
              </a:rPr>
              <a:t>Warm spring, wet winters and proper pesticide application</a:t>
            </a:r>
          </a:p>
          <a:p>
            <a:pPr lvl="0" algn="ctr" defTabSz="914377">
              <a:spcBef>
                <a:spcPct val="20000"/>
              </a:spcBef>
              <a:defRPr/>
            </a:pPr>
            <a:endParaRPr lang="en-GB" b="1" dirty="0">
              <a:solidFill>
                <a:schemeClr val="bg1"/>
              </a:solidFill>
              <a:cs typeface="Calibri" panose="020F0502020204030204" pitchFamily="34" charset="0"/>
            </a:endParaRPr>
          </a:p>
          <a:p>
            <a:pPr lvl="0" algn="ctr" defTabSz="914377">
              <a:spcBef>
                <a:spcPct val="20000"/>
              </a:spcBef>
              <a:defRPr/>
            </a:pPr>
            <a:r>
              <a:rPr lang="en-GB" b="1" dirty="0">
                <a:solidFill>
                  <a:schemeClr val="bg1"/>
                </a:solidFill>
                <a:cs typeface="Calibri" panose="020F0502020204030204" pitchFamily="34" charset="0"/>
              </a:rPr>
              <a:t>Are pesticides effective?</a:t>
            </a:r>
          </a:p>
          <a:p>
            <a:pPr lvl="0" algn="ctr" defTabSz="914377">
              <a:spcBef>
                <a:spcPct val="20000"/>
              </a:spcBef>
              <a:defRPr/>
            </a:pPr>
            <a:r>
              <a:rPr lang="en-GB" b="1" dirty="0">
                <a:solidFill>
                  <a:srgbClr val="FF0000"/>
                </a:solidFill>
                <a:cs typeface="Calibri" panose="020F0502020204030204" pitchFamily="34" charset="0"/>
              </a:rPr>
              <a:t>Yes for fungicide, “perhaps” for insecticide</a:t>
            </a:r>
          </a:p>
          <a:p>
            <a:pPr lvl="0" algn="ctr" defTabSz="914377">
              <a:spcBef>
                <a:spcPct val="20000"/>
              </a:spcBef>
              <a:defRPr/>
            </a:pPr>
            <a:endParaRPr lang="en-GB" b="1" dirty="0">
              <a:solidFill>
                <a:schemeClr val="bg1"/>
              </a:solidFill>
              <a:cs typeface="Calibri" panose="020F0502020204030204" pitchFamily="34" charset="0"/>
            </a:endParaRPr>
          </a:p>
          <a:p>
            <a:pPr lvl="0" algn="ctr" defTabSz="914377">
              <a:spcBef>
                <a:spcPct val="20000"/>
              </a:spcBef>
              <a:defRPr/>
            </a:pPr>
            <a:r>
              <a:rPr lang="en-GB" b="1" dirty="0">
                <a:solidFill>
                  <a:schemeClr val="bg1"/>
                </a:solidFill>
                <a:cs typeface="Calibri" panose="020F0502020204030204" pitchFamily="34" charset="0"/>
              </a:rPr>
              <a:t>Are hybrids better?</a:t>
            </a:r>
          </a:p>
          <a:p>
            <a:pPr lvl="0" algn="ctr" defTabSz="914377">
              <a:spcBef>
                <a:spcPct val="20000"/>
              </a:spcBef>
              <a:defRPr/>
            </a:pPr>
            <a:r>
              <a:rPr lang="en-GB" b="1" dirty="0">
                <a:solidFill>
                  <a:srgbClr val="FF0000"/>
                </a:solidFill>
                <a:cs typeface="Calibri" panose="020F0502020204030204" pitchFamily="34" charset="0"/>
              </a:rPr>
              <a:t>Not really</a:t>
            </a:r>
          </a:p>
        </p:txBody>
      </p:sp>
    </p:spTree>
    <p:extLst>
      <p:ext uri="{BB962C8B-B14F-4D97-AF65-F5344CB8AC3E}">
        <p14:creationId xmlns:p14="http://schemas.microsoft.com/office/powerpoint/2010/main" val="18829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prstClr val="black"/>
              <a:schemeClr val="accent6">
                <a:tint val="45000"/>
                <a:satMod val="400000"/>
              </a:schemeClr>
            </a:duotone>
            <a:extLst>
              <a:ext uri="{BEBA8EAE-BF5A-486C-A8C5-ECC9F3942E4B}">
                <a14:imgProps xmlns:a14="http://schemas.microsoft.com/office/drawing/2010/main">
                  <a14:imgLayer r:embed="rId3">
                    <a14:imgEffect>
                      <a14:artisticTexturizer/>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715265" y="374992"/>
            <a:ext cx="4254843" cy="523220"/>
          </a:xfrm>
          <a:prstGeom prst="rect">
            <a:avLst/>
          </a:prstGeom>
        </p:spPr>
        <p:txBody>
          <a:bodyPr wrap="square">
            <a:spAutoFit/>
          </a:bodyPr>
          <a:lstStyle/>
          <a:p>
            <a:pPr lvl="0" defTabSz="914377">
              <a:spcBef>
                <a:spcPct val="0"/>
              </a:spcBef>
              <a:defRPr/>
            </a:pPr>
            <a:r>
              <a:rPr lang="en-GB" sz="2800" b="1" dirty="0">
                <a:solidFill>
                  <a:prstClr val="white"/>
                </a:solidFill>
                <a:cs typeface="Calibri" panose="020F0502020204030204" pitchFamily="34" charset="0"/>
              </a:rPr>
              <a:t>Messages to take home</a:t>
            </a:r>
          </a:p>
        </p:txBody>
      </p:sp>
      <p:sp>
        <p:nvSpPr>
          <p:cNvPr id="6" name="Rectangle 5"/>
          <p:cNvSpPr/>
          <p:nvPr/>
        </p:nvSpPr>
        <p:spPr>
          <a:xfrm>
            <a:off x="1297460" y="3429000"/>
            <a:ext cx="10985156" cy="3539430"/>
          </a:xfrm>
          <a:prstGeom prst="rect">
            <a:avLst/>
          </a:prstGeom>
        </p:spPr>
        <p:txBody>
          <a:bodyPr wrap="square">
            <a:spAutoFit/>
          </a:bodyPr>
          <a:lstStyle/>
          <a:p>
            <a:pPr lvl="0" defTabSz="914377">
              <a:spcBef>
                <a:spcPct val="0"/>
              </a:spcBef>
              <a:defRPr/>
            </a:pPr>
            <a:r>
              <a:rPr lang="en-GB" sz="2800" b="1" dirty="0">
                <a:solidFill>
                  <a:prstClr val="white"/>
                </a:solidFill>
                <a:cs typeface="Calibri" panose="020F0502020204030204" pitchFamily="34" charset="0"/>
              </a:rPr>
              <a:t>If you’re a farmer</a:t>
            </a:r>
          </a:p>
          <a:p>
            <a:pPr lvl="0" defTabSz="914377">
              <a:spcBef>
                <a:spcPct val="0"/>
              </a:spcBef>
              <a:defRPr/>
            </a:pPr>
            <a:r>
              <a:rPr lang="en-GB" sz="2800" b="1" dirty="0">
                <a:solidFill>
                  <a:prstClr val="white"/>
                </a:solidFill>
                <a:cs typeface="Calibri" panose="020F0502020204030204" pitchFamily="34" charset="0"/>
              </a:rPr>
              <a:t>There are probably too many varieties of Canola in the world! </a:t>
            </a:r>
          </a:p>
          <a:p>
            <a:pPr lvl="0" defTabSz="914377">
              <a:spcBef>
                <a:spcPct val="0"/>
              </a:spcBef>
              <a:defRPr/>
            </a:pPr>
            <a:r>
              <a:rPr lang="en-GB" sz="2800" b="1" dirty="0">
                <a:solidFill>
                  <a:prstClr val="white"/>
                </a:solidFill>
                <a:cs typeface="Calibri" panose="020F0502020204030204" pitchFamily="34" charset="0"/>
              </a:rPr>
              <a:t>Canola does better in wet springs and warm winters</a:t>
            </a:r>
          </a:p>
          <a:p>
            <a:pPr lvl="0" defTabSz="914377">
              <a:spcBef>
                <a:spcPct val="0"/>
              </a:spcBef>
              <a:defRPr/>
            </a:pPr>
            <a:endParaRPr lang="en-GB" sz="2800" b="1" dirty="0">
              <a:solidFill>
                <a:prstClr val="white"/>
              </a:solidFill>
              <a:cs typeface="Calibri" panose="020F0502020204030204" pitchFamily="34" charset="0"/>
            </a:endParaRPr>
          </a:p>
          <a:p>
            <a:pPr lvl="0" defTabSz="914377">
              <a:spcBef>
                <a:spcPct val="0"/>
              </a:spcBef>
              <a:defRPr/>
            </a:pPr>
            <a:r>
              <a:rPr lang="en-GB" sz="2800" b="1" dirty="0">
                <a:solidFill>
                  <a:prstClr val="white"/>
                </a:solidFill>
                <a:cs typeface="Calibri" panose="020F0502020204030204" pitchFamily="34" charset="0"/>
              </a:rPr>
              <a:t>If you’re into analytics</a:t>
            </a:r>
          </a:p>
          <a:p>
            <a:pPr lvl="0" defTabSz="914377">
              <a:spcBef>
                <a:spcPct val="0"/>
              </a:spcBef>
              <a:defRPr/>
            </a:pPr>
            <a:r>
              <a:rPr lang="en-GB" sz="2800" b="1" dirty="0">
                <a:solidFill>
                  <a:prstClr val="white"/>
                </a:solidFill>
                <a:cs typeface="Calibri" panose="020F0502020204030204" pitchFamily="34" charset="0"/>
              </a:rPr>
              <a:t>Working with big data is a lot of fun</a:t>
            </a:r>
          </a:p>
          <a:p>
            <a:pPr lvl="0" defTabSz="914377">
              <a:spcBef>
                <a:spcPct val="0"/>
              </a:spcBef>
              <a:defRPr/>
            </a:pPr>
            <a:r>
              <a:rPr lang="en-GB" sz="2800" b="1" dirty="0">
                <a:solidFill>
                  <a:prstClr val="white"/>
                </a:solidFill>
                <a:cs typeface="Calibri" panose="020F0502020204030204" pitchFamily="34" charset="0"/>
              </a:rPr>
              <a:t>Dimension reduction is great for picking out correlations in complex data</a:t>
            </a:r>
          </a:p>
        </p:txBody>
      </p:sp>
    </p:spTree>
    <p:extLst>
      <p:ext uri="{BB962C8B-B14F-4D97-AF65-F5344CB8AC3E}">
        <p14:creationId xmlns:p14="http://schemas.microsoft.com/office/powerpoint/2010/main" val="165586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6E06285-D7BD-1940-9607-E19518D96E9C}"/>
              </a:ext>
            </a:extLst>
          </p:cNvPr>
          <p:cNvPicPr>
            <a:picLocks noChangeAspect="1"/>
          </p:cNvPicPr>
          <p:nvPr/>
        </p:nvPicPr>
        <p:blipFill rotWithShape="1">
          <a:blip r:embed="rId2">
            <a:extLst>
              <a:ext uri="{28A0092B-C50C-407E-A947-70E740481C1C}">
                <a14:useLocalDpi xmlns:a14="http://schemas.microsoft.com/office/drawing/2010/main" val="0"/>
              </a:ext>
            </a:extLst>
          </a:blip>
          <a:srcRect l="1552" r="155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6FA0467-DC25-664B-8923-EBECCB50203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33428" b="16073"/>
          <a:stretch/>
        </p:blipFill>
        <p:spPr>
          <a:xfrm>
            <a:off x="0" y="3015431"/>
            <a:ext cx="5262370" cy="3842569"/>
          </a:xfrm>
          <a:prstGeom prst="rect">
            <a:avLst/>
          </a:prstGeom>
        </p:spPr>
      </p:pic>
      <p:pic>
        <p:nvPicPr>
          <p:cNvPr id="15" name="Picture 14">
            <a:extLst>
              <a:ext uri="{FF2B5EF4-FFF2-40B4-BE49-F238E27FC236}">
                <a16:creationId xmlns:a16="http://schemas.microsoft.com/office/drawing/2014/main" id="{0F19A31B-5486-F248-ACFC-BA94CA967D1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909" r="15942"/>
          <a:stretch/>
        </p:blipFill>
        <p:spPr>
          <a:xfrm>
            <a:off x="5547360" y="-1"/>
            <a:ext cx="6644640" cy="4353737"/>
          </a:xfrm>
          <a:prstGeom prst="rect">
            <a:avLst/>
          </a:prstGeom>
        </p:spPr>
      </p:pic>
      <p:pic>
        <p:nvPicPr>
          <p:cNvPr id="5" name="Picture 4">
            <a:extLst>
              <a:ext uri="{FF2B5EF4-FFF2-40B4-BE49-F238E27FC236}">
                <a16:creationId xmlns:a16="http://schemas.microsoft.com/office/drawing/2014/main" id="{7A57127F-20EA-EE4B-A54C-9CC4A1921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0500" y="1155700"/>
            <a:ext cx="9271000" cy="4546600"/>
          </a:xfrm>
          <a:prstGeom prst="rect">
            <a:avLst/>
          </a:prstGeom>
        </p:spPr>
      </p:pic>
      <p:pic>
        <p:nvPicPr>
          <p:cNvPr id="8" name="Picture 7">
            <a:extLst>
              <a:ext uri="{FF2B5EF4-FFF2-40B4-BE49-F238E27FC236}">
                <a16:creationId xmlns:a16="http://schemas.microsoft.com/office/drawing/2014/main" id="{CF202BB0-FBCF-A849-B4FE-503C7BAE9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1404" y="1606420"/>
            <a:ext cx="3264009" cy="754139"/>
          </a:xfrm>
          <a:prstGeom prst="rect">
            <a:avLst/>
          </a:prstGeom>
        </p:spPr>
      </p:pic>
      <p:sp>
        <p:nvSpPr>
          <p:cNvPr id="2" name="Title 1"/>
          <p:cNvSpPr>
            <a:spLocks noGrp="1"/>
          </p:cNvSpPr>
          <p:nvPr>
            <p:ph type="title" idx="4294967295"/>
          </p:nvPr>
        </p:nvSpPr>
        <p:spPr>
          <a:xfrm>
            <a:off x="1881051" y="3182525"/>
            <a:ext cx="8268789" cy="794381"/>
          </a:xfrm>
          <a:prstGeom prst="rect">
            <a:avLst/>
          </a:prstGeom>
        </p:spPr>
        <p:txBody>
          <a:bodyPr/>
          <a:lstStyle/>
          <a:p>
            <a:pPr algn="ctr"/>
            <a:r>
              <a:rPr lang="en-GB" sz="2400" b="1" dirty="0">
                <a:solidFill>
                  <a:schemeClr val="bg1"/>
                </a:solidFill>
              </a:rPr>
              <a:t>The independent experts in insight, workflows and data integration to the global </a:t>
            </a:r>
            <a:r>
              <a:rPr lang="en-GB" sz="2400" b="1" dirty="0" err="1">
                <a:solidFill>
                  <a:schemeClr val="bg1"/>
                </a:solidFill>
              </a:rPr>
              <a:t>agri</a:t>
            </a:r>
            <a:r>
              <a:rPr lang="en-GB" sz="2400" b="1" dirty="0">
                <a:solidFill>
                  <a:schemeClr val="bg1"/>
                </a:solidFill>
              </a:rPr>
              <a:t>-food industry</a:t>
            </a:r>
          </a:p>
        </p:txBody>
      </p:sp>
      <p:sp>
        <p:nvSpPr>
          <p:cNvPr id="6" name="Title 1">
            <a:extLst>
              <a:ext uri="{FF2B5EF4-FFF2-40B4-BE49-F238E27FC236}">
                <a16:creationId xmlns:a16="http://schemas.microsoft.com/office/drawing/2014/main" id="{3E4681A7-8340-D14E-9414-B04F0092CCCC}"/>
              </a:ext>
            </a:extLst>
          </p:cNvPr>
          <p:cNvSpPr txBox="1">
            <a:spLocks/>
          </p:cNvSpPr>
          <p:nvPr/>
        </p:nvSpPr>
        <p:spPr>
          <a:xfrm>
            <a:off x="3431357" y="4611417"/>
            <a:ext cx="5344998" cy="794381"/>
          </a:xfrm>
          <a:prstGeom prst="rect">
            <a:avLst/>
          </a:prstGeom>
        </p:spPr>
        <p:txBody>
          <a:bodyPr lIns="0" tIns="0" rIns="0" bIns="0" anchor="t" anchorCtr="0"/>
          <a:lstStyle>
            <a:lvl1pPr algn="l" defTabSz="914377" rtl="0" eaLnBrk="1" latinLnBrk="0" hangingPunct="1">
              <a:spcBef>
                <a:spcPct val="0"/>
              </a:spcBef>
              <a:buNone/>
              <a:defRPr sz="2300" kern="1200">
                <a:solidFill>
                  <a:schemeClr val="bg1"/>
                </a:solidFill>
                <a:latin typeface="+mj-lt"/>
                <a:ea typeface="+mj-ea"/>
                <a:cs typeface="+mj-cs"/>
              </a:defRPr>
            </a:lvl1pPr>
          </a:lstStyle>
          <a:p>
            <a:pPr algn="ctr"/>
            <a:r>
              <a:rPr lang="en-GB" dirty="0"/>
              <a:t>Making you more</a:t>
            </a:r>
            <a:br>
              <a:rPr lang="en-GB" dirty="0"/>
            </a:br>
            <a:r>
              <a:rPr lang="en-GB" dirty="0"/>
              <a:t>informed, efficient &amp; connected</a:t>
            </a:r>
          </a:p>
        </p:txBody>
      </p:sp>
      <p:sp>
        <p:nvSpPr>
          <p:cNvPr id="7" name="Rectangle 6">
            <a:extLst>
              <a:ext uri="{FF2B5EF4-FFF2-40B4-BE49-F238E27FC236}">
                <a16:creationId xmlns:a16="http://schemas.microsoft.com/office/drawing/2014/main" id="{6BDFF0D5-7926-E349-B2F8-F067A73ED488}"/>
              </a:ext>
            </a:extLst>
          </p:cNvPr>
          <p:cNvSpPr/>
          <p:nvPr/>
        </p:nvSpPr>
        <p:spPr>
          <a:xfrm>
            <a:off x="5916000" y="4307100"/>
            <a:ext cx="360000" cy="61200"/>
          </a:xfrm>
          <a:prstGeom prst="rect">
            <a:avLst/>
          </a:prstGeom>
          <a:solidFill>
            <a:srgbClr val="D88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986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B2A97C-F8CC-9145-97B0-BBB411E6D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9422" y="370389"/>
            <a:ext cx="5943326" cy="5880099"/>
          </a:xfrm>
          <a:prstGeom prst="rect">
            <a:avLst/>
          </a:prstGeom>
        </p:spPr>
      </p:pic>
      <p:sp>
        <p:nvSpPr>
          <p:cNvPr id="14" name="Rectangle 13">
            <a:extLst>
              <a:ext uri="{FF2B5EF4-FFF2-40B4-BE49-F238E27FC236}">
                <a16:creationId xmlns:a16="http://schemas.microsoft.com/office/drawing/2014/main" id="{B8C399E2-7459-F04F-AE54-1207699A64D3}"/>
              </a:ext>
            </a:extLst>
          </p:cNvPr>
          <p:cNvSpPr/>
          <p:nvPr/>
        </p:nvSpPr>
        <p:spPr>
          <a:xfrm>
            <a:off x="0" y="0"/>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pic>
        <p:nvPicPr>
          <p:cNvPr id="6" name="Picture 5">
            <a:extLst>
              <a:ext uri="{FF2B5EF4-FFF2-40B4-BE49-F238E27FC236}">
                <a16:creationId xmlns:a16="http://schemas.microsoft.com/office/drawing/2014/main" id="{72E66278-CA12-8E4B-84CF-8177D5C938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9962" y="1888490"/>
            <a:ext cx="2959100" cy="29591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48" y="363667"/>
            <a:ext cx="2595598" cy="610194"/>
          </a:xfrm>
          <a:prstGeom prst="rect">
            <a:avLst/>
          </a:prstGeom>
        </p:spPr>
      </p:pic>
      <p:sp>
        <p:nvSpPr>
          <p:cNvPr id="10" name="Title 1">
            <a:extLst>
              <a:ext uri="{FF2B5EF4-FFF2-40B4-BE49-F238E27FC236}">
                <a16:creationId xmlns:a16="http://schemas.microsoft.com/office/drawing/2014/main" id="{9106B274-05EF-6647-AFF2-4EB5EFD9038E}"/>
              </a:ext>
            </a:extLst>
          </p:cNvPr>
          <p:cNvSpPr txBox="1">
            <a:spLocks/>
          </p:cNvSpPr>
          <p:nvPr/>
        </p:nvSpPr>
        <p:spPr>
          <a:xfrm>
            <a:off x="312448" y="1140512"/>
            <a:ext cx="4216419" cy="1798493"/>
          </a:xfrm>
          <a:prstGeom prst="rect">
            <a:avLst/>
          </a:prstGeom>
        </p:spPr>
        <p:txBody>
          <a:bodyPr lIns="0" tIns="0" rIns="0" bIns="0" anchor="t" anchorCtr="0"/>
          <a:lstStyle>
            <a:lvl1pPr algn="l" defTabSz="914377" rtl="0" eaLnBrk="1" latinLnBrk="0" hangingPunct="1">
              <a:spcBef>
                <a:spcPct val="0"/>
              </a:spcBef>
              <a:buNone/>
              <a:defRPr sz="2300" kern="1200">
                <a:solidFill>
                  <a:schemeClr val="bg1"/>
                </a:solidFill>
                <a:latin typeface="+mj-lt"/>
                <a:ea typeface="+mj-ea"/>
                <a:cs typeface="+mj-cs"/>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lang="en-GB" sz="2400" b="1" dirty="0">
                <a:solidFill>
                  <a:srgbClr val="F1C330"/>
                </a:solidFill>
                <a:latin typeface="Arial" panose="020B0604020202020204" pitchFamily="34" charset="0"/>
                <a:ea typeface="+mn-ea"/>
                <a:cs typeface="Arial" panose="020B0604020202020204" pitchFamily="34" charset="0"/>
              </a:rPr>
              <a:t>Empowering global agriculture through integration &amp; data analytics, workflow tools and actionable intelligence to enhance trading, productivity and compliance</a:t>
            </a:r>
            <a:endParaRPr lang="en-US" sz="2400" b="1" dirty="0">
              <a:solidFill>
                <a:srgbClr val="F1C33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734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47562F-3EF9-C440-BFF0-48352403A3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92" t="10214" r="16358" b="14698"/>
          <a:stretch/>
        </p:blipFill>
        <p:spPr>
          <a:xfrm>
            <a:off x="3575996" y="615141"/>
            <a:ext cx="8628195" cy="5639354"/>
          </a:xfrm>
          <a:prstGeom prst="rect">
            <a:avLst/>
          </a:prstGeom>
        </p:spPr>
      </p:pic>
      <p:sp>
        <p:nvSpPr>
          <p:cNvPr id="6" name="Rectangle 5">
            <a:extLst>
              <a:ext uri="{FF2B5EF4-FFF2-40B4-BE49-F238E27FC236}">
                <a16:creationId xmlns:a16="http://schemas.microsoft.com/office/drawing/2014/main" id="{3285F212-12E0-4347-8627-E316F8CFE2D3}"/>
              </a:ext>
            </a:extLst>
          </p:cNvPr>
          <p:cNvSpPr/>
          <p:nvPr/>
        </p:nvSpPr>
        <p:spPr>
          <a:xfrm>
            <a:off x="0" y="615141"/>
            <a:ext cx="3575996" cy="5639352"/>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itle 1">
            <a:extLst>
              <a:ext uri="{FF2B5EF4-FFF2-40B4-BE49-F238E27FC236}">
                <a16:creationId xmlns:a16="http://schemas.microsoft.com/office/drawing/2014/main" id="{6BC421D7-71BC-3847-ABA1-ECAE1812B11B}"/>
              </a:ext>
            </a:extLst>
          </p:cNvPr>
          <p:cNvSpPr txBox="1">
            <a:spLocks/>
          </p:cNvSpPr>
          <p:nvPr/>
        </p:nvSpPr>
        <p:spPr>
          <a:xfrm>
            <a:off x="399030" y="809301"/>
            <a:ext cx="3059791" cy="2397195"/>
          </a:xfrm>
          <a:prstGeom prst="rect">
            <a:avLst/>
          </a:prstGeom>
        </p:spPr>
        <p:txBody>
          <a:bodyPr lIns="0" tIns="0" rIns="0" bIns="0"/>
          <a:lstStyle>
            <a:lvl1pPr algn="l" defTabSz="914377" rtl="0" eaLnBrk="1" latinLnBrk="0" hangingPunct="1">
              <a:spcBef>
                <a:spcPct val="0"/>
              </a:spcBef>
              <a:buNone/>
              <a:defRPr sz="3600" b="1" kern="1200">
                <a:solidFill>
                  <a:srgbClr val="D88C27"/>
                </a:solidFill>
                <a:latin typeface="+mj-lt"/>
                <a:ea typeface="+mj-ea"/>
                <a:cs typeface="+mj-cs"/>
              </a:defRPr>
            </a:lvl1pPr>
          </a:lstStyle>
          <a:p>
            <a:r>
              <a:rPr lang="en-GB" dirty="0">
                <a:solidFill>
                  <a:schemeClr val="bg1"/>
                </a:solidFill>
              </a:rPr>
              <a:t>How could data help?</a:t>
            </a:r>
          </a:p>
        </p:txBody>
      </p:sp>
      <p:pic>
        <p:nvPicPr>
          <p:cNvPr id="8" name="Picture 7">
            <a:extLst>
              <a:ext uri="{FF2B5EF4-FFF2-40B4-BE49-F238E27FC236}">
                <a16:creationId xmlns:a16="http://schemas.microsoft.com/office/drawing/2014/main" id="{3ADB4E46-CB85-164D-B7A5-04DA9A2A71D8}"/>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24" name="Title 1"/>
          <p:cNvSpPr txBox="1">
            <a:spLocks/>
          </p:cNvSpPr>
          <p:nvPr/>
        </p:nvSpPr>
        <p:spPr>
          <a:xfrm>
            <a:off x="405559" y="3191049"/>
            <a:ext cx="2769441" cy="1269549"/>
          </a:xfrm>
          <a:prstGeom prst="rect">
            <a:avLst/>
          </a:prstGeom>
        </p:spPr>
        <p:txBody>
          <a:bodyPr lIns="0" tIns="0" rIns="0" bIns="0"/>
          <a:lstStyle>
            <a:lvl1pPr algn="ctr" defTabSz="914377"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latin typeface="+mn-lt"/>
            </a:endParaRPr>
          </a:p>
        </p:txBody>
      </p:sp>
      <p:pic>
        <p:nvPicPr>
          <p:cNvPr id="15" name="Picture 14">
            <a:extLst>
              <a:ext uri="{FF2B5EF4-FFF2-40B4-BE49-F238E27FC236}">
                <a16:creationId xmlns:a16="http://schemas.microsoft.com/office/drawing/2014/main" id="{F6FCC771-1FCB-3542-AFA5-CC6AF40136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873343" y="1039338"/>
            <a:ext cx="6033499" cy="47909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335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C399E2-7459-F04F-AE54-1207699A64D3}"/>
              </a:ext>
            </a:extLst>
          </p:cNvPr>
          <p:cNvSpPr/>
          <p:nvPr/>
        </p:nvSpPr>
        <p:spPr>
          <a:xfrm>
            <a:off x="0" y="-4437"/>
            <a:ext cx="5010630" cy="6858000"/>
          </a:xfrm>
          <a:prstGeom prst="rect">
            <a:avLst/>
          </a:prstGeom>
          <a:solidFill>
            <a:srgbClr val="525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3C9AF4A-833F-B94F-A1CD-DA4ECA0F7156}"/>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2571" r="33301"/>
          <a:stretch/>
        </p:blipFill>
        <p:spPr>
          <a:xfrm rot="10800000">
            <a:off x="-28577" y="4582520"/>
            <a:ext cx="3384256" cy="2275480"/>
          </a:xfrm>
          <a:prstGeom prst="rect">
            <a:avLst/>
          </a:prstGeom>
        </p:spPr>
      </p:pic>
      <p:sp>
        <p:nvSpPr>
          <p:cNvPr id="7" name="Rectangle 6">
            <a:extLst>
              <a:ext uri="{FF2B5EF4-FFF2-40B4-BE49-F238E27FC236}">
                <a16:creationId xmlns:a16="http://schemas.microsoft.com/office/drawing/2014/main" id="{83358D8D-54BB-0042-AD03-31DDB5CCED31}"/>
              </a:ext>
            </a:extLst>
          </p:cNvPr>
          <p:cNvSpPr/>
          <p:nvPr/>
        </p:nvSpPr>
        <p:spPr>
          <a:xfrm>
            <a:off x="345267" y="452613"/>
            <a:ext cx="4027950" cy="738664"/>
          </a:xfrm>
          <a:prstGeom prst="rect">
            <a:avLst/>
          </a:prstGeom>
        </p:spPr>
        <p:txBody>
          <a:bodyPr wrap="square" lIns="0" tIns="0" rIns="0" bIns="0">
            <a:spAutoFit/>
          </a:bodyPr>
          <a:lstStyle/>
          <a:p>
            <a:pPr defTabSz="914377">
              <a:spcBef>
                <a:spcPct val="20000"/>
              </a:spcBef>
            </a:pPr>
            <a:r>
              <a:rPr lang="en-GB" sz="2400" b="1" dirty="0">
                <a:solidFill>
                  <a:srgbClr val="F1C330"/>
                </a:solidFill>
                <a:latin typeface="Arial" panose="020B0604020202020204" pitchFamily="34" charset="0"/>
                <a:cs typeface="Arial" panose="020B0604020202020204" pitchFamily="34" charset="0"/>
              </a:rPr>
              <a:t>Our data landscape and assets</a:t>
            </a:r>
            <a:endParaRPr lang="en-US" sz="2400" b="1" dirty="0">
              <a:solidFill>
                <a:srgbClr val="F1C33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6E7B9B5-4086-0048-B191-0791B0FEBE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76" y="1783062"/>
            <a:ext cx="320298" cy="219151"/>
          </a:xfrm>
          <a:prstGeom prst="rect">
            <a:avLst/>
          </a:prstGeom>
        </p:spPr>
      </p:pic>
      <p:sp>
        <p:nvSpPr>
          <p:cNvPr id="17" name="Rectangle 16">
            <a:extLst>
              <a:ext uri="{FF2B5EF4-FFF2-40B4-BE49-F238E27FC236}">
                <a16:creationId xmlns:a16="http://schemas.microsoft.com/office/drawing/2014/main" id="{3D59A57F-75C0-E448-9528-9703B5890BED}"/>
              </a:ext>
            </a:extLst>
          </p:cNvPr>
          <p:cNvSpPr/>
          <p:nvPr/>
        </p:nvSpPr>
        <p:spPr>
          <a:xfrm>
            <a:off x="7985760" y="370389"/>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65BF26-D271-954C-8664-03BF936A7CC7}"/>
              </a:ext>
            </a:extLst>
          </p:cNvPr>
          <p:cNvSpPr/>
          <p:nvPr/>
        </p:nvSpPr>
        <p:spPr>
          <a:xfrm rot="1987678">
            <a:off x="9165865" y="659987"/>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E8E08037-7AA4-994B-BC46-354F82C98823}"/>
              </a:ext>
            </a:extLst>
          </p:cNvPr>
          <p:cNvSpPr/>
          <p:nvPr/>
        </p:nvSpPr>
        <p:spPr>
          <a:xfrm rot="3672980">
            <a:off x="10150669" y="1483125"/>
            <a:ext cx="1194816" cy="126333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788C3D99-205B-554B-B8F3-6A01A2F004F3}"/>
              </a:ext>
            </a:extLst>
          </p:cNvPr>
          <p:cNvSpPr/>
          <p:nvPr/>
        </p:nvSpPr>
        <p:spPr>
          <a:xfrm rot="5400000">
            <a:off x="10289932" y="1724011"/>
            <a:ext cx="1152152" cy="110315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5DC25EF1-0EAF-0E4D-A3D1-22B8AFD802A7}"/>
              </a:ext>
            </a:extLst>
          </p:cNvPr>
          <p:cNvSpPr/>
          <p:nvPr/>
        </p:nvSpPr>
        <p:spPr>
          <a:xfrm rot="7166338">
            <a:off x="10005536" y="3081023"/>
            <a:ext cx="1152154" cy="110315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BAC2D7E8-BAD3-104B-8C73-051B4DBBBD28}"/>
              </a:ext>
            </a:extLst>
          </p:cNvPr>
          <p:cNvSpPr/>
          <p:nvPr/>
        </p:nvSpPr>
        <p:spPr>
          <a:xfrm rot="8925953">
            <a:off x="9134139" y="3738391"/>
            <a:ext cx="1043318" cy="121823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E8550712-297D-7242-A48E-2414EE3813D0}"/>
              </a:ext>
            </a:extLst>
          </p:cNvPr>
          <p:cNvSpPr/>
          <p:nvPr/>
        </p:nvSpPr>
        <p:spPr>
          <a:xfrm>
            <a:off x="7892336" y="4015481"/>
            <a:ext cx="1043318" cy="121823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83E5CFBE-84F8-D94A-9FAB-D2D9744F6524}"/>
              </a:ext>
            </a:extLst>
          </p:cNvPr>
          <p:cNvSpPr/>
          <p:nvPr/>
        </p:nvSpPr>
        <p:spPr>
          <a:xfrm rot="2274012">
            <a:off x="6579825" y="3773830"/>
            <a:ext cx="1043318" cy="121823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3F07B286-D357-FC4C-B5DE-6C1B16DDD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25" name="Rectangle 24">
            <a:extLst>
              <a:ext uri="{FF2B5EF4-FFF2-40B4-BE49-F238E27FC236}">
                <a16:creationId xmlns:a16="http://schemas.microsoft.com/office/drawing/2014/main" id="{03AFD89A-5594-CD49-9139-DD888BB49B40}"/>
              </a:ext>
            </a:extLst>
          </p:cNvPr>
          <p:cNvSpPr/>
          <p:nvPr/>
        </p:nvSpPr>
        <p:spPr>
          <a:xfrm>
            <a:off x="769876" y="1772925"/>
            <a:ext cx="3776049" cy="1477328"/>
          </a:xfrm>
          <a:prstGeom prst="rect">
            <a:avLst/>
          </a:prstGeom>
        </p:spPr>
        <p:txBody>
          <a:bodyPr wrap="square" lIns="0" tIns="0" rIns="0" bIns="0">
            <a:spAutoFit/>
          </a:bodyPr>
          <a:lstStyle/>
          <a:p>
            <a:pPr lvl="0" defTabSz="914377">
              <a:spcBef>
                <a:spcPct val="20000"/>
              </a:spcBef>
              <a:defRPr/>
            </a:pPr>
            <a:r>
              <a:rPr lang="en-GB" sz="1600" dirty="0">
                <a:solidFill>
                  <a:schemeClr val="bg1"/>
                </a:solidFill>
                <a:cs typeface="Calibri" panose="020F0502020204030204" pitchFamily="34" charset="0"/>
              </a:rPr>
              <a:t>Vast amounts of data spread across the agriculture landscape. Proagrica is consolidating, organizing and enhancing this data to help drive value across the entire industry, from the farm all the way to the grocery store shelf.</a:t>
            </a:r>
          </a:p>
        </p:txBody>
      </p:sp>
      <p:grpSp>
        <p:nvGrpSpPr>
          <p:cNvPr id="112" name="Group 111"/>
          <p:cNvGrpSpPr/>
          <p:nvPr/>
        </p:nvGrpSpPr>
        <p:grpSpPr>
          <a:xfrm>
            <a:off x="5010630" y="2218615"/>
            <a:ext cx="7175672" cy="2670293"/>
            <a:chOff x="351821" y="2520684"/>
            <a:chExt cx="8580581" cy="2861392"/>
          </a:xfrm>
        </p:grpSpPr>
        <p:sp>
          <p:nvSpPr>
            <p:cNvPr id="113" name="Rectangle 14"/>
            <p:cNvSpPr>
              <a:spLocks/>
            </p:cNvSpPr>
            <p:nvPr/>
          </p:nvSpPr>
          <p:spPr bwMode="auto">
            <a:xfrm>
              <a:off x="6453079" y="2552509"/>
              <a:ext cx="1967839"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1000" b="1" dirty="0">
                  <a:solidFill>
                    <a:srgbClr val="D88B28"/>
                  </a:solidFill>
                  <a:latin typeface="Arial"/>
                  <a:ea typeface="Roboto Light" panose="02000000000000000000" pitchFamily="2" charset="0"/>
                  <a:cs typeface="Arial"/>
                  <a:sym typeface="Source Sans Pro" charset="0"/>
                </a:rPr>
                <a:t>Farm Machinery</a:t>
              </a:r>
            </a:p>
            <a:p>
              <a:r>
                <a:rPr lang="en-GB" sz="1000" dirty="0">
                  <a:solidFill>
                    <a:srgbClr val="525157"/>
                  </a:solidFill>
                  <a:latin typeface="Arial"/>
                  <a:ea typeface="Roboto Light" panose="02000000000000000000" pitchFamily="2" charset="0"/>
                  <a:cs typeface="Arial"/>
                  <a:sym typeface="Source Sans Pro" charset="0"/>
                </a:rPr>
                <a:t>Every piece of equipment on the farm is now generating data and wants to be precise</a:t>
              </a:r>
              <a:endParaRPr lang="en-US" sz="1000" dirty="0">
                <a:solidFill>
                  <a:srgbClr val="525157"/>
                </a:solidFill>
                <a:latin typeface="Arial"/>
                <a:ea typeface="Roboto Light" panose="02000000000000000000" pitchFamily="2" charset="0"/>
                <a:cs typeface="Arial"/>
                <a:sym typeface="Source Sans Pro" charset="0"/>
              </a:endParaRPr>
            </a:p>
          </p:txBody>
        </p:sp>
        <p:sp>
          <p:nvSpPr>
            <p:cNvPr id="114" name="Rectangle 15"/>
            <p:cNvSpPr>
              <a:spLocks/>
            </p:cNvSpPr>
            <p:nvPr/>
          </p:nvSpPr>
          <p:spPr bwMode="auto">
            <a:xfrm>
              <a:off x="6453587" y="4744127"/>
              <a:ext cx="2037639"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1000" b="1" dirty="0">
                  <a:solidFill>
                    <a:srgbClr val="D88B28"/>
                  </a:solidFill>
                  <a:latin typeface="Arial"/>
                  <a:ea typeface="Roboto Light" panose="02000000000000000000" pitchFamily="2" charset="0"/>
                  <a:cs typeface="Arial"/>
                  <a:sym typeface="Source Sans Pro" charset="0"/>
                </a:rPr>
                <a:t>Agronomist</a:t>
              </a:r>
            </a:p>
            <a:p>
              <a:r>
                <a:rPr lang="en-GB" sz="1000" dirty="0">
                  <a:solidFill>
                    <a:srgbClr val="525157"/>
                  </a:solidFill>
                  <a:latin typeface="Arial"/>
                  <a:ea typeface="Roboto Light" panose="02000000000000000000" pitchFamily="2" charset="0"/>
                  <a:cs typeface="Arial"/>
                </a:rPr>
                <a:t>Providing farm advice, shape files and data to farmers</a:t>
              </a:r>
            </a:p>
          </p:txBody>
        </p:sp>
        <p:sp>
          <p:nvSpPr>
            <p:cNvPr id="115" name="Rectangle 16"/>
            <p:cNvSpPr>
              <a:spLocks/>
            </p:cNvSpPr>
            <p:nvPr/>
          </p:nvSpPr>
          <p:spPr bwMode="auto">
            <a:xfrm>
              <a:off x="6448695" y="4016573"/>
              <a:ext cx="2446621"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1000" b="1" dirty="0">
                  <a:solidFill>
                    <a:srgbClr val="D88B28"/>
                  </a:solidFill>
                  <a:latin typeface="Arial"/>
                  <a:ea typeface="Roboto Light" panose="02000000000000000000" pitchFamily="2" charset="0"/>
                  <a:cs typeface="Arial"/>
                  <a:sym typeface="Source Sans Pro" charset="0"/>
                </a:rPr>
                <a:t>Manufacturers &amp; Distributors</a:t>
              </a:r>
            </a:p>
            <a:p>
              <a:r>
                <a:rPr lang="en-GB" sz="1000" dirty="0">
                  <a:solidFill>
                    <a:srgbClr val="525157"/>
                  </a:solidFill>
                  <a:latin typeface="Arial"/>
                  <a:ea typeface="Roboto Light" panose="02000000000000000000" pitchFamily="2" charset="0"/>
                  <a:cs typeface="Arial"/>
                </a:rPr>
                <a:t>Our B2B network manages supply chain connectivity between</a:t>
              </a:r>
            </a:p>
          </p:txBody>
        </p:sp>
        <p:sp>
          <p:nvSpPr>
            <p:cNvPr id="116" name="Rectangle 17"/>
            <p:cNvSpPr>
              <a:spLocks/>
            </p:cNvSpPr>
            <p:nvPr/>
          </p:nvSpPr>
          <p:spPr bwMode="auto">
            <a:xfrm>
              <a:off x="6453582" y="3278467"/>
              <a:ext cx="2478820"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1000" b="1" dirty="0">
                  <a:solidFill>
                    <a:srgbClr val="D88B28"/>
                  </a:solidFill>
                  <a:latin typeface="Arial"/>
                  <a:ea typeface="Roboto Light" panose="02000000000000000000" pitchFamily="2" charset="0"/>
                  <a:cs typeface="Arial"/>
                  <a:sym typeface="Source Sans Pro" charset="0"/>
                </a:rPr>
                <a:t>Weather Data</a:t>
              </a:r>
            </a:p>
            <a:p>
              <a:r>
                <a:rPr lang="en-GB" sz="1000" dirty="0">
                  <a:solidFill>
                    <a:srgbClr val="525157"/>
                  </a:solidFill>
                  <a:latin typeface="Arial"/>
                  <a:ea typeface="Roboto Light" panose="02000000000000000000" pitchFamily="2" charset="0"/>
                  <a:cs typeface="Arial"/>
                </a:rPr>
                <a:t>Global current and historical weather and soil moisture data at sub-field level </a:t>
              </a:r>
            </a:p>
          </p:txBody>
        </p:sp>
        <p:sp>
          <p:nvSpPr>
            <p:cNvPr id="117" name="Rectangle 30"/>
            <p:cNvSpPr>
              <a:spLocks/>
            </p:cNvSpPr>
            <p:nvPr/>
          </p:nvSpPr>
          <p:spPr bwMode="auto">
            <a:xfrm>
              <a:off x="351821" y="2540361"/>
              <a:ext cx="1968012"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r"/>
              <a:r>
                <a:rPr lang="en-US" sz="1000" b="1" dirty="0">
                  <a:solidFill>
                    <a:srgbClr val="D88B28"/>
                  </a:solidFill>
                  <a:latin typeface="Arial"/>
                  <a:ea typeface="Roboto Light" panose="02000000000000000000" pitchFamily="2" charset="0"/>
                  <a:cs typeface="Arial"/>
                  <a:sym typeface="Source Sans Pro" charset="0"/>
                </a:rPr>
                <a:t>Farm Management Information Systems (FMIS)</a:t>
              </a:r>
            </a:p>
            <a:p>
              <a:pPr algn="r"/>
              <a:r>
                <a:rPr lang="en-GB" sz="1000" dirty="0">
                  <a:solidFill>
                    <a:srgbClr val="525157"/>
                  </a:solidFill>
                  <a:latin typeface="Arial"/>
                  <a:ea typeface="Roboto Light" panose="02000000000000000000" pitchFamily="2" charset="0"/>
                  <a:cs typeface="Arial"/>
                </a:rPr>
                <a:t>A wide spectrum of tools used by farmers all generating data </a:t>
              </a:r>
            </a:p>
            <a:p>
              <a:pPr algn="r"/>
              <a:r>
                <a:rPr lang="en-US" sz="1000" dirty="0">
                  <a:solidFill>
                    <a:srgbClr val="525157"/>
                  </a:solidFill>
                  <a:latin typeface="Arial"/>
                  <a:ea typeface="Roboto Light" panose="02000000000000000000" pitchFamily="2" charset="0"/>
                  <a:cs typeface="Arial"/>
                  <a:sym typeface="Source Sans Pro" charset="0"/>
                </a:rPr>
                <a:t>  </a:t>
              </a:r>
            </a:p>
          </p:txBody>
        </p:sp>
        <p:sp>
          <p:nvSpPr>
            <p:cNvPr id="118" name="Rectangle 31"/>
            <p:cNvSpPr>
              <a:spLocks/>
            </p:cNvSpPr>
            <p:nvPr/>
          </p:nvSpPr>
          <p:spPr bwMode="auto">
            <a:xfrm>
              <a:off x="351821" y="3293415"/>
              <a:ext cx="1968012"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r"/>
              <a:r>
                <a:rPr lang="en-US" sz="1000" b="1" dirty="0">
                  <a:solidFill>
                    <a:srgbClr val="D88B28"/>
                  </a:solidFill>
                  <a:latin typeface="Arial"/>
                  <a:ea typeface="Roboto Light" panose="02000000000000000000" pitchFamily="2" charset="0"/>
                  <a:cs typeface="Arial"/>
                  <a:sym typeface="Source Sans Pro" charset="0"/>
                </a:rPr>
                <a:t>Satellites / Drones </a:t>
              </a:r>
            </a:p>
            <a:p>
              <a:pPr algn="r"/>
              <a:r>
                <a:rPr lang="en-US" sz="1000" dirty="0">
                  <a:solidFill>
                    <a:srgbClr val="525157"/>
                  </a:solidFill>
                  <a:latin typeface="Arial"/>
                  <a:ea typeface="Roboto Light" panose="02000000000000000000" pitchFamily="2" charset="0"/>
                  <a:cs typeface="Arial"/>
                  <a:sym typeface="Source Sans Pro" charset="0"/>
                </a:rPr>
                <a:t>Ability to identify yield and crop issues from space / drones</a:t>
              </a:r>
            </a:p>
          </p:txBody>
        </p:sp>
        <p:sp>
          <p:nvSpPr>
            <p:cNvPr id="119" name="Rectangle 32"/>
            <p:cNvSpPr>
              <a:spLocks/>
            </p:cNvSpPr>
            <p:nvPr/>
          </p:nvSpPr>
          <p:spPr bwMode="auto">
            <a:xfrm>
              <a:off x="420439" y="4016574"/>
              <a:ext cx="1899394"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r"/>
              <a:r>
                <a:rPr lang="en-US" sz="1000" b="1" dirty="0">
                  <a:solidFill>
                    <a:srgbClr val="D88B28"/>
                  </a:solidFill>
                  <a:latin typeface="Arial"/>
                  <a:ea typeface="Roboto Light" panose="02000000000000000000" pitchFamily="2" charset="0"/>
                  <a:cs typeface="Arial"/>
                  <a:sym typeface="Source Sans Pro" charset="0"/>
                </a:rPr>
                <a:t>Sensors</a:t>
              </a:r>
            </a:p>
            <a:p>
              <a:pPr algn="r"/>
              <a:r>
                <a:rPr lang="en-US" sz="1000" dirty="0">
                  <a:solidFill>
                    <a:srgbClr val="525157"/>
                  </a:solidFill>
                  <a:latin typeface="Arial"/>
                  <a:ea typeface="Roboto Light" panose="02000000000000000000" pitchFamily="2" charset="0"/>
                  <a:cs typeface="Arial"/>
                  <a:sym typeface="Source Sans Pro" charset="0"/>
                </a:rPr>
                <a:t>Ground and animal sensors measuring everything from animal fertility to soil moisture </a:t>
              </a:r>
            </a:p>
          </p:txBody>
        </p:sp>
        <p:sp>
          <p:nvSpPr>
            <p:cNvPr id="120" name="Rectangle 33"/>
            <p:cNvSpPr>
              <a:spLocks/>
            </p:cNvSpPr>
            <p:nvPr/>
          </p:nvSpPr>
          <p:spPr bwMode="auto">
            <a:xfrm>
              <a:off x="385993" y="4774372"/>
              <a:ext cx="1933840" cy="54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r"/>
              <a:r>
                <a:rPr lang="en-US" sz="1000" b="1" dirty="0">
                  <a:solidFill>
                    <a:srgbClr val="D88B28"/>
                  </a:solidFill>
                  <a:latin typeface="Arial"/>
                  <a:ea typeface="Roboto Light" panose="02000000000000000000" pitchFamily="2" charset="0"/>
                  <a:cs typeface="Arial"/>
                  <a:sym typeface="Source Sans Pro" charset="0"/>
                </a:rPr>
                <a:t>Soil</a:t>
              </a:r>
            </a:p>
            <a:p>
              <a:pPr algn="r"/>
              <a:r>
                <a:rPr lang="en-US" sz="1000" dirty="0">
                  <a:solidFill>
                    <a:srgbClr val="525157"/>
                  </a:solidFill>
                  <a:latin typeface="Arial"/>
                  <a:ea typeface="Roboto Light" panose="02000000000000000000" pitchFamily="2" charset="0"/>
                  <a:cs typeface="Arial"/>
                  <a:sym typeface="Source Sans Pro" charset="0"/>
                </a:rPr>
                <a:t>Global soil type horizons</a:t>
              </a:r>
            </a:p>
          </p:txBody>
        </p:sp>
        <p:sp>
          <p:nvSpPr>
            <p:cNvPr id="121" name="Line 6"/>
            <p:cNvSpPr>
              <a:spLocks noChangeShapeType="1"/>
            </p:cNvSpPr>
            <p:nvPr/>
          </p:nvSpPr>
          <p:spPr bwMode="auto">
            <a:xfrm rot="10800000" flipH="1">
              <a:off x="5202754" y="2876815"/>
              <a:ext cx="638462" cy="541278"/>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22" name="Line 7"/>
            <p:cNvSpPr>
              <a:spLocks noChangeShapeType="1"/>
            </p:cNvSpPr>
            <p:nvPr/>
          </p:nvSpPr>
          <p:spPr bwMode="auto">
            <a:xfrm rot="10800000" flipH="1">
              <a:off x="5146163" y="3558337"/>
              <a:ext cx="979836" cy="179606"/>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23" name="Line 8"/>
            <p:cNvSpPr>
              <a:spLocks noChangeShapeType="1"/>
            </p:cNvSpPr>
            <p:nvPr/>
          </p:nvSpPr>
          <p:spPr bwMode="auto">
            <a:xfrm>
              <a:off x="4922886" y="4186337"/>
              <a:ext cx="914636" cy="727650"/>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24" name="Line 9"/>
            <p:cNvSpPr>
              <a:spLocks noChangeShapeType="1"/>
            </p:cNvSpPr>
            <p:nvPr/>
          </p:nvSpPr>
          <p:spPr bwMode="auto">
            <a:xfrm>
              <a:off x="4968405" y="4025801"/>
              <a:ext cx="1119461" cy="281095"/>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25" name="Oval 10"/>
            <p:cNvSpPr>
              <a:spLocks/>
            </p:cNvSpPr>
            <p:nvPr/>
          </p:nvSpPr>
          <p:spPr bwMode="auto">
            <a:xfrm>
              <a:off x="5739725" y="2520684"/>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26" name="Oval 11"/>
            <p:cNvSpPr>
              <a:spLocks/>
            </p:cNvSpPr>
            <p:nvPr/>
          </p:nvSpPr>
          <p:spPr bwMode="auto">
            <a:xfrm>
              <a:off x="5739725" y="3273552"/>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27" name="Oval 12"/>
            <p:cNvSpPr>
              <a:spLocks/>
            </p:cNvSpPr>
            <p:nvPr/>
          </p:nvSpPr>
          <p:spPr bwMode="auto">
            <a:xfrm>
              <a:off x="5739725" y="4021500"/>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28" name="Oval 13"/>
            <p:cNvSpPr>
              <a:spLocks/>
            </p:cNvSpPr>
            <p:nvPr/>
          </p:nvSpPr>
          <p:spPr bwMode="auto">
            <a:xfrm>
              <a:off x="5739725" y="4744844"/>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29" name="Line 22"/>
            <p:cNvSpPr>
              <a:spLocks noChangeShapeType="1"/>
            </p:cNvSpPr>
            <p:nvPr/>
          </p:nvSpPr>
          <p:spPr bwMode="auto">
            <a:xfrm rot="10800000">
              <a:off x="2970598" y="2876815"/>
              <a:ext cx="638462" cy="541278"/>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30" name="Line 23"/>
            <p:cNvSpPr>
              <a:spLocks noChangeShapeType="1"/>
            </p:cNvSpPr>
            <p:nvPr/>
          </p:nvSpPr>
          <p:spPr bwMode="auto">
            <a:xfrm rot="10800000">
              <a:off x="2685810" y="3558337"/>
              <a:ext cx="979836" cy="179606"/>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31" name="Line 24"/>
            <p:cNvSpPr>
              <a:spLocks noChangeShapeType="1"/>
            </p:cNvSpPr>
            <p:nvPr/>
          </p:nvSpPr>
          <p:spPr bwMode="auto">
            <a:xfrm flipH="1">
              <a:off x="2974284" y="4186337"/>
              <a:ext cx="914636" cy="727650"/>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32" name="Line 25"/>
            <p:cNvSpPr>
              <a:spLocks noChangeShapeType="1"/>
            </p:cNvSpPr>
            <p:nvPr/>
          </p:nvSpPr>
          <p:spPr bwMode="auto">
            <a:xfrm flipH="1">
              <a:off x="2723948" y="4025801"/>
              <a:ext cx="1119461" cy="281095"/>
            </a:xfrm>
            <a:prstGeom prst="line">
              <a:avLst/>
            </a:prstGeom>
            <a:noFill/>
            <a:ln w="50800">
              <a:solidFill>
                <a:srgbClr val="CDCCCC"/>
              </a:solidFill>
              <a:prstDash val="sysDot"/>
              <a:miter lim="800000"/>
              <a:headEnd/>
              <a:tailEnd/>
            </a:ln>
            <a:extLst>
              <a:ext uri="{909E8E84-426E-40dd-AFC4-6F175D3DCCD1}">
                <a14:hiddenFill xmlns:a14="http://schemas.microsoft.com/office/drawing/2010/main" xmlns="">
                  <a:noFill/>
                </a14:hiddenFill>
              </a:ext>
            </a:extLst>
          </p:spPr>
          <p:txBody>
            <a:bodyPr lIns="0" tIns="0" rIns="0" bIns="0"/>
            <a:lstStyle/>
            <a:p>
              <a:endParaRPr lang="en-US" sz="1000">
                <a:solidFill>
                  <a:prstClr val="black"/>
                </a:solidFill>
              </a:endParaRPr>
            </a:p>
          </p:txBody>
        </p:sp>
        <p:sp>
          <p:nvSpPr>
            <p:cNvPr id="133" name="Oval 26"/>
            <p:cNvSpPr>
              <a:spLocks/>
            </p:cNvSpPr>
            <p:nvPr/>
          </p:nvSpPr>
          <p:spPr bwMode="auto">
            <a:xfrm flipH="1">
              <a:off x="2492059" y="2520684"/>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34" name="Oval 27"/>
            <p:cNvSpPr>
              <a:spLocks/>
            </p:cNvSpPr>
            <p:nvPr/>
          </p:nvSpPr>
          <p:spPr bwMode="auto">
            <a:xfrm flipH="1">
              <a:off x="2492059" y="3273552"/>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35" name="Oval 28"/>
            <p:cNvSpPr>
              <a:spLocks/>
            </p:cNvSpPr>
            <p:nvPr/>
          </p:nvSpPr>
          <p:spPr bwMode="auto">
            <a:xfrm flipH="1">
              <a:off x="2492059" y="4021500"/>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36" name="Oval 29"/>
            <p:cNvSpPr>
              <a:spLocks/>
            </p:cNvSpPr>
            <p:nvPr/>
          </p:nvSpPr>
          <p:spPr bwMode="auto">
            <a:xfrm flipH="1">
              <a:off x="2492059" y="4744844"/>
              <a:ext cx="585564" cy="585564"/>
            </a:xfrm>
            <a:prstGeom prst="ellipse">
              <a:avLst/>
            </a:prstGeom>
            <a:solidFill>
              <a:srgbClr val="CAD2D7"/>
            </a:solidFill>
            <a:ln w="25400">
              <a:solidFill>
                <a:schemeClr val="tx1">
                  <a:alpha val="0"/>
                </a:schemeClr>
              </a:solidFill>
              <a:miter lim="800000"/>
              <a:headEnd/>
              <a:tailEnd/>
            </a:ln>
          </p:spPr>
          <p:txBody>
            <a:bodyPr lIns="0" tIns="0" rIns="0" bIns="0"/>
            <a:lstStyle/>
            <a:p>
              <a:endParaRPr lang="en-US" sz="1000">
                <a:solidFill>
                  <a:prstClr val="black"/>
                </a:solidFill>
              </a:endParaRPr>
            </a:p>
          </p:txBody>
        </p:sp>
        <p:sp>
          <p:nvSpPr>
            <p:cNvPr id="137" name="AutoShape 38"/>
            <p:cNvSpPr>
              <a:spLocks/>
            </p:cNvSpPr>
            <p:nvPr/>
          </p:nvSpPr>
          <p:spPr bwMode="auto">
            <a:xfrm>
              <a:off x="3970729" y="4765757"/>
              <a:ext cx="880807" cy="616319"/>
            </a:xfrm>
            <a:custGeom>
              <a:avLst/>
              <a:gdLst>
                <a:gd name="T0" fmla="*/ 2273300 w 21600"/>
                <a:gd name="T1" fmla="*/ 227260 h 21600"/>
                <a:gd name="T2" fmla="*/ 2045970 w 21600"/>
                <a:gd name="T3" fmla="*/ 0 h 21600"/>
                <a:gd name="T4" fmla="*/ 227330 w 21600"/>
                <a:gd name="T5" fmla="*/ 0 h 21600"/>
                <a:gd name="T6" fmla="*/ 0 w 21600"/>
                <a:gd name="T7" fmla="*/ 227260 h 21600"/>
                <a:gd name="T8" fmla="*/ 227330 w 21600"/>
                <a:gd name="T9" fmla="*/ 454521 h 21600"/>
                <a:gd name="T10" fmla="*/ 0 w 21600"/>
                <a:gd name="T11" fmla="*/ 681707 h 21600"/>
                <a:gd name="T12" fmla="*/ 227330 w 21600"/>
                <a:gd name="T13" fmla="*/ 908894 h 21600"/>
                <a:gd name="T14" fmla="*/ 0 w 21600"/>
                <a:gd name="T15" fmla="*/ 1136154 h 21600"/>
                <a:gd name="T16" fmla="*/ 227330 w 21600"/>
                <a:gd name="T17" fmla="*/ 1363415 h 21600"/>
                <a:gd name="T18" fmla="*/ 681990 w 21600"/>
                <a:gd name="T19" fmla="*/ 1363415 h 21600"/>
                <a:gd name="T20" fmla="*/ 1136650 w 21600"/>
                <a:gd name="T21" fmla="*/ 1590675 h 21600"/>
                <a:gd name="T22" fmla="*/ 1591310 w 21600"/>
                <a:gd name="T23" fmla="*/ 1363415 h 21600"/>
                <a:gd name="T24" fmla="*/ 2045970 w 21600"/>
                <a:gd name="T25" fmla="*/ 1363415 h 21600"/>
                <a:gd name="T26" fmla="*/ 2273300 w 21600"/>
                <a:gd name="T27" fmla="*/ 1136154 h 21600"/>
                <a:gd name="T28" fmla="*/ 2045970 w 21600"/>
                <a:gd name="T29" fmla="*/ 908894 h 21600"/>
                <a:gd name="T30" fmla="*/ 2273300 w 21600"/>
                <a:gd name="T31" fmla="*/ 681707 h 21600"/>
                <a:gd name="T32" fmla="*/ 2045970 w 21600"/>
                <a:gd name="T33" fmla="*/ 454521 h 21600"/>
                <a:gd name="T34" fmla="*/ 2273300 w 21600"/>
                <a:gd name="T35" fmla="*/ 227260 h 21600"/>
                <a:gd name="T36" fmla="*/ 2273300 w 21600"/>
                <a:gd name="T37" fmla="*/ 22726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21600" y="3086"/>
                  </a:moveTo>
                  <a:cubicBezTo>
                    <a:pt x="21600" y="1380"/>
                    <a:pt x="20634" y="0"/>
                    <a:pt x="19440" y="0"/>
                  </a:cubicBezTo>
                  <a:lnTo>
                    <a:pt x="2160" y="0"/>
                  </a:lnTo>
                  <a:cubicBezTo>
                    <a:pt x="966" y="0"/>
                    <a:pt x="0" y="1380"/>
                    <a:pt x="0" y="3086"/>
                  </a:cubicBezTo>
                  <a:cubicBezTo>
                    <a:pt x="0" y="4791"/>
                    <a:pt x="966" y="6172"/>
                    <a:pt x="2160" y="6172"/>
                  </a:cubicBezTo>
                  <a:cubicBezTo>
                    <a:pt x="966" y="6172"/>
                    <a:pt x="0" y="7551"/>
                    <a:pt x="0" y="9257"/>
                  </a:cubicBezTo>
                  <a:cubicBezTo>
                    <a:pt x="0" y="10963"/>
                    <a:pt x="966" y="12342"/>
                    <a:pt x="2160" y="12342"/>
                  </a:cubicBezTo>
                  <a:cubicBezTo>
                    <a:pt x="966" y="12342"/>
                    <a:pt x="0" y="13723"/>
                    <a:pt x="0" y="15428"/>
                  </a:cubicBezTo>
                  <a:cubicBezTo>
                    <a:pt x="0" y="17134"/>
                    <a:pt x="966" y="18514"/>
                    <a:pt x="2160" y="18514"/>
                  </a:cubicBezTo>
                  <a:lnTo>
                    <a:pt x="6480" y="18514"/>
                  </a:lnTo>
                  <a:cubicBezTo>
                    <a:pt x="7501" y="20454"/>
                    <a:pt x="9100" y="21600"/>
                    <a:pt x="10800" y="21600"/>
                  </a:cubicBezTo>
                  <a:cubicBezTo>
                    <a:pt x="12500" y="21600"/>
                    <a:pt x="14099" y="20455"/>
                    <a:pt x="15120" y="18514"/>
                  </a:cubicBezTo>
                  <a:lnTo>
                    <a:pt x="19440" y="18514"/>
                  </a:lnTo>
                  <a:cubicBezTo>
                    <a:pt x="20634" y="18514"/>
                    <a:pt x="21600" y="17134"/>
                    <a:pt x="21600" y="15428"/>
                  </a:cubicBezTo>
                  <a:cubicBezTo>
                    <a:pt x="21600" y="13723"/>
                    <a:pt x="20634" y="12342"/>
                    <a:pt x="19440" y="12342"/>
                  </a:cubicBezTo>
                  <a:cubicBezTo>
                    <a:pt x="20634" y="12342"/>
                    <a:pt x="21600" y="10963"/>
                    <a:pt x="21600" y="9257"/>
                  </a:cubicBezTo>
                  <a:cubicBezTo>
                    <a:pt x="21600" y="7551"/>
                    <a:pt x="20634" y="6172"/>
                    <a:pt x="19440" y="6172"/>
                  </a:cubicBezTo>
                  <a:cubicBezTo>
                    <a:pt x="20634" y="6172"/>
                    <a:pt x="21600" y="4791"/>
                    <a:pt x="21600" y="3086"/>
                  </a:cubicBezTo>
                  <a:close/>
                  <a:moveTo>
                    <a:pt x="21600" y="3086"/>
                  </a:move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sz="1000">
                <a:solidFill>
                  <a:prstClr val="black"/>
                </a:solidFill>
              </a:endParaRPr>
            </a:p>
          </p:txBody>
        </p:sp>
        <p:sp>
          <p:nvSpPr>
            <p:cNvPr id="138" name="AutoShape 39"/>
            <p:cNvSpPr>
              <a:spLocks/>
            </p:cNvSpPr>
            <p:nvPr/>
          </p:nvSpPr>
          <p:spPr bwMode="auto">
            <a:xfrm>
              <a:off x="4107896" y="3113624"/>
              <a:ext cx="669216" cy="1233253"/>
            </a:xfrm>
            <a:custGeom>
              <a:avLst/>
              <a:gdLst>
                <a:gd name="T0" fmla="*/ 11943 w 12322"/>
                <a:gd name="T1" fmla="*/ 0 h 21600"/>
                <a:gd name="T2" fmla="*/ 2208 w 12322"/>
                <a:gd name="T3" fmla="*/ 15429 h 21600"/>
                <a:gd name="T4" fmla="*/ 7075 w 12322"/>
                <a:gd name="T5" fmla="*/ 8003 h 21600"/>
                <a:gd name="T6" fmla="*/ 2208 w 12322"/>
                <a:gd name="T7" fmla="*/ 21600 h 21600"/>
                <a:gd name="T8" fmla="*/ 5453 w 12322"/>
                <a:gd name="T9" fmla="*/ 21600 h 21600"/>
                <a:gd name="T10" fmla="*/ 5453 w 12322"/>
                <a:gd name="T11" fmla="*/ 15429 h 21600"/>
                <a:gd name="T12" fmla="*/ 11943 w 12322"/>
                <a:gd name="T13" fmla="*/ 0 h 21600"/>
                <a:gd name="T14" fmla="*/ 11943 w 12322"/>
                <a:gd name="T15" fmla="*/ 0 h 21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22" h="21600">
                  <a:moveTo>
                    <a:pt x="11943" y="0"/>
                  </a:moveTo>
                  <a:cubicBezTo>
                    <a:pt x="-6919" y="4243"/>
                    <a:pt x="2208" y="15429"/>
                    <a:pt x="2208" y="15429"/>
                  </a:cubicBezTo>
                  <a:cubicBezTo>
                    <a:pt x="2208" y="9257"/>
                    <a:pt x="6974" y="7811"/>
                    <a:pt x="7075" y="8003"/>
                  </a:cubicBezTo>
                  <a:cubicBezTo>
                    <a:pt x="3729" y="11089"/>
                    <a:pt x="2208" y="21600"/>
                    <a:pt x="2208" y="21600"/>
                  </a:cubicBezTo>
                  <a:lnTo>
                    <a:pt x="5453" y="21600"/>
                  </a:lnTo>
                  <a:lnTo>
                    <a:pt x="5453" y="15429"/>
                  </a:lnTo>
                  <a:cubicBezTo>
                    <a:pt x="14681" y="15911"/>
                    <a:pt x="11943" y="1061"/>
                    <a:pt x="11943" y="0"/>
                  </a:cubicBezTo>
                  <a:close/>
                  <a:moveTo>
                    <a:pt x="11943" y="0"/>
                  </a:moveTo>
                </a:path>
              </a:pathLst>
            </a:custGeom>
            <a:solidFill>
              <a:schemeClr val="accent3"/>
            </a:solidFill>
            <a:ln>
              <a:noFill/>
            </a:ln>
          </p:spPr>
          <p:txBody>
            <a:bodyPr lIns="0" tIns="0" rIns="0" bIns="0"/>
            <a:lstStyle/>
            <a:p>
              <a:pPr>
                <a:defRPr/>
              </a:pPr>
              <a:endParaRPr lang="en-US" sz="1000">
                <a:solidFill>
                  <a:prstClr val="black"/>
                </a:solidFill>
              </a:endParaRPr>
            </a:p>
          </p:txBody>
        </p:sp>
        <p:sp>
          <p:nvSpPr>
            <p:cNvPr id="139" name="AutoShape 40"/>
            <p:cNvSpPr>
              <a:spLocks/>
            </p:cNvSpPr>
            <p:nvPr/>
          </p:nvSpPr>
          <p:spPr bwMode="auto">
            <a:xfrm>
              <a:off x="3530327" y="2562509"/>
              <a:ext cx="1761614" cy="2114675"/>
            </a:xfrm>
            <a:custGeom>
              <a:avLst/>
              <a:gdLst>
                <a:gd name="T0" fmla="*/ 3182620 w 21600"/>
                <a:gd name="T1" fmla="*/ 5003006 h 21600"/>
                <a:gd name="T2" fmla="*/ 1363980 w 21600"/>
                <a:gd name="T3" fmla="*/ 5003006 h 21600"/>
                <a:gd name="T4" fmla="*/ 454660 w 21600"/>
                <a:gd name="T5" fmla="*/ 2274094 h 21600"/>
                <a:gd name="T6" fmla="*/ 2273300 w 21600"/>
                <a:gd name="T7" fmla="*/ 454819 h 21600"/>
                <a:gd name="T8" fmla="*/ 4091940 w 21600"/>
                <a:gd name="T9" fmla="*/ 2274094 h 21600"/>
                <a:gd name="T10" fmla="*/ 3182620 w 21600"/>
                <a:gd name="T11" fmla="*/ 5003006 h 21600"/>
                <a:gd name="T12" fmla="*/ 2273300 w 21600"/>
                <a:gd name="T13" fmla="*/ 0 h 21600"/>
                <a:gd name="T14" fmla="*/ 0 w 21600"/>
                <a:gd name="T15" fmla="*/ 2274094 h 21600"/>
                <a:gd name="T16" fmla="*/ 505178 w 21600"/>
                <a:gd name="T17" fmla="*/ 3851809 h 21600"/>
                <a:gd name="T18" fmla="*/ 909320 w 21600"/>
                <a:gd name="T19" fmla="*/ 5003006 h 21600"/>
                <a:gd name="T20" fmla="*/ 1363980 w 21600"/>
                <a:gd name="T21" fmla="*/ 5457825 h 21600"/>
                <a:gd name="T22" fmla="*/ 3182620 w 21600"/>
                <a:gd name="T23" fmla="*/ 5457825 h 21600"/>
                <a:gd name="T24" fmla="*/ 3637280 w 21600"/>
                <a:gd name="T25" fmla="*/ 5003006 h 21600"/>
                <a:gd name="T26" fmla="*/ 4046264 w 21600"/>
                <a:gd name="T27" fmla="*/ 3832101 h 21600"/>
                <a:gd name="T28" fmla="*/ 4546600 w 21600"/>
                <a:gd name="T29" fmla="*/ 2274094 h 21600"/>
                <a:gd name="T30" fmla="*/ 2273300 w 21600"/>
                <a:gd name="T31" fmla="*/ 0 h 21600"/>
                <a:gd name="T32" fmla="*/ 2273300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15120" y="19800"/>
                  </a:moveTo>
                  <a:lnTo>
                    <a:pt x="6480" y="19800"/>
                  </a:lnTo>
                  <a:cubicBezTo>
                    <a:pt x="6480" y="16256"/>
                    <a:pt x="2160" y="12600"/>
                    <a:pt x="2160" y="9000"/>
                  </a:cubicBezTo>
                  <a:cubicBezTo>
                    <a:pt x="2160" y="5024"/>
                    <a:pt x="6029" y="1800"/>
                    <a:pt x="10800" y="1800"/>
                  </a:cubicBezTo>
                  <a:cubicBezTo>
                    <a:pt x="15571" y="1800"/>
                    <a:pt x="19440" y="5024"/>
                    <a:pt x="19440" y="9000"/>
                  </a:cubicBezTo>
                  <a:cubicBezTo>
                    <a:pt x="19440" y="12600"/>
                    <a:pt x="15120" y="16144"/>
                    <a:pt x="15120" y="19800"/>
                  </a:cubicBezTo>
                  <a:close/>
                  <a:moveTo>
                    <a:pt x="10800" y="0"/>
                  </a:moveTo>
                  <a:cubicBezTo>
                    <a:pt x="4845" y="0"/>
                    <a:pt x="0" y="4038"/>
                    <a:pt x="0" y="9000"/>
                  </a:cubicBezTo>
                  <a:cubicBezTo>
                    <a:pt x="0" y="11231"/>
                    <a:pt x="1219" y="13272"/>
                    <a:pt x="2400" y="15244"/>
                  </a:cubicBezTo>
                  <a:cubicBezTo>
                    <a:pt x="3388" y="16898"/>
                    <a:pt x="4320" y="18459"/>
                    <a:pt x="4320" y="19800"/>
                  </a:cubicBezTo>
                  <a:cubicBezTo>
                    <a:pt x="4320" y="20795"/>
                    <a:pt x="5286" y="21600"/>
                    <a:pt x="6480" y="21600"/>
                  </a:cubicBezTo>
                  <a:lnTo>
                    <a:pt x="15120" y="21600"/>
                  </a:lnTo>
                  <a:cubicBezTo>
                    <a:pt x="16314" y="21600"/>
                    <a:pt x="17280" y="20795"/>
                    <a:pt x="17280" y="19800"/>
                  </a:cubicBezTo>
                  <a:cubicBezTo>
                    <a:pt x="17280" y="18392"/>
                    <a:pt x="18223" y="16824"/>
                    <a:pt x="19223" y="15166"/>
                  </a:cubicBezTo>
                  <a:cubicBezTo>
                    <a:pt x="20391" y="13226"/>
                    <a:pt x="21600" y="11218"/>
                    <a:pt x="21600" y="9000"/>
                  </a:cubicBezTo>
                  <a:cubicBezTo>
                    <a:pt x="21600" y="4038"/>
                    <a:pt x="16755" y="0"/>
                    <a:pt x="10800" y="0"/>
                  </a:cubicBezTo>
                  <a:close/>
                  <a:moveTo>
                    <a:pt x="10800" y="0"/>
                  </a:moveTo>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en-US" sz="1000">
                <a:solidFill>
                  <a:prstClr val="black"/>
                </a:solidFill>
              </a:endParaRPr>
            </a:p>
          </p:txBody>
        </p:sp>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004" y="3391140"/>
              <a:ext cx="348497" cy="348497"/>
            </a:xfrm>
            <a:prstGeom prst="rect">
              <a:avLst/>
            </a:prstGeom>
          </p:spPr>
        </p:pic>
        <p:pic>
          <p:nvPicPr>
            <p:cNvPr id="141" name="Picture 4" descr="https://d30y9cdsu7xlg0.cloudfront.net/png/2536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7838" y="2598224"/>
              <a:ext cx="384323" cy="384323"/>
            </a:xfrm>
            <a:prstGeom prst="rect">
              <a:avLst/>
            </a:prstGeom>
            <a:noFill/>
            <a:extLst>
              <a:ext uri="{909E8E84-426E-40dd-AFC4-6F175D3DCCD1}">
                <a14:hiddenFill xmlns:a14="http://schemas.microsoft.com/office/drawing/2010/main" xmlns="">
                  <a:solidFill>
                    <a:srgbClr val="FFFFFF"/>
                  </a:solidFill>
                </a14:hiddenFill>
              </a:ext>
            </a:extLst>
          </p:spPr>
        </p:pic>
        <p:pic>
          <p:nvPicPr>
            <p:cNvPr id="142" name="Picture 6" descr="https://d30y9cdsu7xlg0.cloudfront.net/png/134420-2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3430" y="4097782"/>
              <a:ext cx="432988" cy="432988"/>
            </a:xfrm>
            <a:prstGeom prst="rect">
              <a:avLst/>
            </a:prstGeom>
            <a:noFill/>
            <a:extLst>
              <a:ext uri="{909E8E84-426E-40dd-AFC4-6F175D3DCCD1}">
                <a14:hiddenFill xmlns:a14="http://schemas.microsoft.com/office/drawing/2010/main" xmlns="">
                  <a:solidFill>
                    <a:srgbClr val="FFFFFF"/>
                  </a:solidFill>
                </a14:hiddenFill>
              </a:ext>
            </a:extLst>
          </p:spPr>
        </p:pic>
        <p:pic>
          <p:nvPicPr>
            <p:cNvPr id="143" name="Picture 8" descr="garden, gardening, grass, nature, plant, soil, tre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4840" y="4834189"/>
              <a:ext cx="382350" cy="382349"/>
            </a:xfrm>
            <a:prstGeom prst="rect">
              <a:avLst/>
            </a:prstGeom>
            <a:noFill/>
            <a:extLst>
              <a:ext uri="{909E8E84-426E-40dd-AFC4-6F175D3DCCD1}">
                <a14:hiddenFill xmlns:a14="http://schemas.microsoft.com/office/drawing/2010/main" xmlns="">
                  <a:solidFill>
                    <a:srgbClr val="FFFFFF"/>
                  </a:solidFill>
                </a14:hiddenFill>
              </a:ext>
            </a:extLst>
          </p:spPr>
        </p:pic>
        <p:pic>
          <p:nvPicPr>
            <p:cNvPr id="144" name="Picture 10" descr="https://cdn0.iconfinder.com/data/icons/cars-and-delivery/512/wheeled_tractor-512.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843014" y="2590696"/>
              <a:ext cx="395085" cy="395085"/>
            </a:xfrm>
            <a:prstGeom prst="rect">
              <a:avLst/>
            </a:prstGeom>
            <a:noFill/>
            <a:extLst>
              <a:ext uri="{909E8E84-426E-40dd-AFC4-6F175D3DCCD1}">
                <a14:hiddenFill xmlns:a14="http://schemas.microsoft.com/office/drawing/2010/main" xmlns="">
                  <a:solidFill>
                    <a:srgbClr val="FFFFFF"/>
                  </a:solidFill>
                </a14:hiddenFill>
              </a:ext>
            </a:extLst>
          </p:spPr>
        </p:pic>
        <p:pic>
          <p:nvPicPr>
            <p:cNvPr id="145" name="Picture 12" descr="https://cdn3.iconfinder.com/data/icons/weather-and-forecast/51/Weather_icons_grey-03-5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4790" y="3322718"/>
              <a:ext cx="433350" cy="442865"/>
            </a:xfrm>
            <a:prstGeom prst="rect">
              <a:avLst/>
            </a:prstGeom>
            <a:noFill/>
            <a:extLst>
              <a:ext uri="{909E8E84-426E-40dd-AFC4-6F175D3DCCD1}">
                <a14:hiddenFill xmlns:a14="http://schemas.microsoft.com/office/drawing/2010/main" xmlns="">
                  <a:solidFill>
                    <a:srgbClr val="FFFFFF"/>
                  </a:solidFill>
                </a14:hiddenFill>
              </a:ext>
            </a:extLst>
          </p:spPr>
        </p:pic>
        <p:pic>
          <p:nvPicPr>
            <p:cNvPr id="146" name="Picture 14" descr="building, element, manufacturer, pollution, product, workshop ic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33553" y="4100565"/>
              <a:ext cx="373023" cy="373024"/>
            </a:xfrm>
            <a:prstGeom prst="rect">
              <a:avLst/>
            </a:prstGeom>
            <a:noFill/>
            <a:extLst>
              <a:ext uri="{909E8E84-426E-40dd-AFC4-6F175D3DCCD1}">
                <a14:hiddenFill xmlns:a14="http://schemas.microsoft.com/office/drawing/2010/main" xmlns="">
                  <a:solidFill>
                    <a:srgbClr val="FFFFFF"/>
                  </a:solidFill>
                </a14:hiddenFill>
              </a:ext>
            </a:extLst>
          </p:spPr>
        </p:pic>
        <p:pic>
          <p:nvPicPr>
            <p:cNvPr id="147" name="Picture 16" descr="https://cdn2.iconfinder.com/data/icons/agriculture-1/512/farmer_agriculture-512.png"/>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833553" y="4799457"/>
              <a:ext cx="476335" cy="476335"/>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24722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3" name="Text Placeholder 2"/>
          <p:cNvSpPr>
            <a:spLocks noGrp="1"/>
          </p:cNvSpPr>
          <p:nvPr>
            <p:ph type="body" sz="quarter" idx="12"/>
          </p:nvPr>
        </p:nvSpPr>
        <p:spPr/>
        <p:txBody>
          <a:bodyPr/>
          <a:lstStyle/>
          <a:p>
            <a:endParaRPr lang="en-GB"/>
          </a:p>
        </p:txBody>
      </p:sp>
      <p:pic>
        <p:nvPicPr>
          <p:cNvPr id="4" name="Picture 3" descr="Highland cattle on Dartmoor | We crossed Dartmoor on Sunday ..."/>
          <p:cNvPicPr>
            <a:picLocks noChangeAspect="1"/>
          </p:cNvPicPr>
          <p:nvPr/>
        </p:nvPicPr>
        <p:blipFill rotWithShape="1">
          <a:blip r:embed="rId3" cstate="email">
            <a:extLst>
              <a:ext uri="{28A0092B-C50C-407E-A947-70E740481C1C}">
                <a14:useLocalDpi xmlns:a14="http://schemas.microsoft.com/office/drawing/2010/main" val="0"/>
              </a:ext>
            </a:extLst>
          </a:blip>
          <a:srcRect t="1489" b="13377"/>
          <a:stretch/>
        </p:blipFill>
        <p:spPr>
          <a:xfrm>
            <a:off x="0" y="-55084"/>
            <a:ext cx="12192000" cy="6929610"/>
          </a:xfrm>
          <a:prstGeom prst="rect">
            <a:avLst/>
          </a:prstGeom>
        </p:spPr>
      </p:pic>
      <p:sp>
        <p:nvSpPr>
          <p:cNvPr id="5" name="Title 1"/>
          <p:cNvSpPr txBox="1">
            <a:spLocks/>
          </p:cNvSpPr>
          <p:nvPr/>
        </p:nvSpPr>
        <p:spPr>
          <a:xfrm>
            <a:off x="-134471" y="1008967"/>
            <a:ext cx="12263717" cy="545234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lumMod val="95000"/>
                  </a:schemeClr>
                </a:solidFill>
              </a:rPr>
              <a:t>570 </a:t>
            </a:r>
            <a:r>
              <a:rPr lang="en-GB" sz="2400" b="1" dirty="0">
                <a:solidFill>
                  <a:schemeClr val="bg1">
                    <a:lumMod val="95000"/>
                  </a:schemeClr>
                </a:solidFill>
              </a:rPr>
              <a:t>million</a:t>
            </a:r>
            <a:r>
              <a:rPr lang="en-GB" sz="4000" b="1" dirty="0">
                <a:solidFill>
                  <a:schemeClr val="bg1">
                    <a:lumMod val="95000"/>
                  </a:schemeClr>
                </a:solidFill>
              </a:rPr>
              <a:t> farms, 25 </a:t>
            </a:r>
            <a:r>
              <a:rPr lang="en-GB" sz="2400" b="1" dirty="0">
                <a:solidFill>
                  <a:schemeClr val="bg1">
                    <a:lumMod val="95000"/>
                  </a:schemeClr>
                </a:solidFill>
              </a:rPr>
              <a:t>million</a:t>
            </a:r>
            <a:r>
              <a:rPr lang="en-GB" sz="4000" b="1" dirty="0">
                <a:solidFill>
                  <a:schemeClr val="bg1">
                    <a:lumMod val="95000"/>
                  </a:schemeClr>
                </a:solidFill>
              </a:rPr>
              <a:t> tractors, 50 </a:t>
            </a:r>
            <a:r>
              <a:rPr lang="en-GB" sz="3200" b="1" dirty="0">
                <a:solidFill>
                  <a:schemeClr val="bg1">
                    <a:lumMod val="95000"/>
                  </a:schemeClr>
                </a:solidFill>
              </a:rPr>
              <a:t>billion</a:t>
            </a:r>
            <a:r>
              <a:rPr lang="en-GB" sz="4000" b="1" dirty="0">
                <a:solidFill>
                  <a:schemeClr val="bg1">
                    <a:lumMod val="95000"/>
                  </a:schemeClr>
                </a:solidFill>
              </a:rPr>
              <a:t> chickens, 1 </a:t>
            </a:r>
            <a:r>
              <a:rPr lang="en-GB" sz="3200" b="1" dirty="0">
                <a:solidFill>
                  <a:schemeClr val="bg1">
                    <a:lumMod val="95000"/>
                  </a:schemeClr>
                </a:solidFill>
              </a:rPr>
              <a:t>billion </a:t>
            </a:r>
            <a:r>
              <a:rPr lang="en-GB" sz="4000" b="1" dirty="0">
                <a:solidFill>
                  <a:schemeClr val="bg1">
                    <a:lumMod val="95000"/>
                  </a:schemeClr>
                </a:solidFill>
              </a:rPr>
              <a:t>sheep, 1 </a:t>
            </a:r>
            <a:r>
              <a:rPr lang="en-GB" sz="3200" b="1" dirty="0">
                <a:solidFill>
                  <a:schemeClr val="bg1">
                    <a:lumMod val="95000"/>
                  </a:schemeClr>
                </a:solidFill>
              </a:rPr>
              <a:t>billion</a:t>
            </a:r>
            <a:r>
              <a:rPr lang="en-GB" sz="4000" b="1" dirty="0">
                <a:solidFill>
                  <a:schemeClr val="bg1">
                    <a:lumMod val="95000"/>
                  </a:schemeClr>
                </a:solidFill>
              </a:rPr>
              <a:t> pigs, 80 </a:t>
            </a:r>
            <a:r>
              <a:rPr lang="en-GB" sz="2400" b="1" dirty="0">
                <a:solidFill>
                  <a:schemeClr val="bg1">
                    <a:lumMod val="95000"/>
                  </a:schemeClr>
                </a:solidFill>
              </a:rPr>
              <a:t>million</a:t>
            </a:r>
            <a:r>
              <a:rPr lang="en-GB" sz="4000" b="1" dirty="0">
                <a:solidFill>
                  <a:schemeClr val="bg1">
                    <a:lumMod val="95000"/>
                  </a:schemeClr>
                </a:solidFill>
              </a:rPr>
              <a:t> turkeys, 1.5 </a:t>
            </a:r>
            <a:r>
              <a:rPr lang="en-GB" sz="3200" b="1" dirty="0">
                <a:solidFill>
                  <a:schemeClr val="bg1">
                    <a:lumMod val="95000"/>
                  </a:schemeClr>
                </a:solidFill>
              </a:rPr>
              <a:t>billion</a:t>
            </a:r>
            <a:r>
              <a:rPr lang="en-GB" sz="4000" b="1" dirty="0">
                <a:solidFill>
                  <a:schemeClr val="bg1">
                    <a:lumMod val="95000"/>
                  </a:schemeClr>
                </a:solidFill>
              </a:rPr>
              <a:t> cows in the world !</a:t>
            </a:r>
          </a:p>
          <a:p>
            <a:r>
              <a:rPr lang="en-GB" sz="4000" b="1" dirty="0">
                <a:solidFill>
                  <a:schemeClr val="bg1">
                    <a:lumMod val="95000"/>
                  </a:schemeClr>
                </a:solidFill>
              </a:rPr>
              <a:t>100% </a:t>
            </a:r>
            <a:r>
              <a:rPr lang="en-GB" sz="2800" b="1" dirty="0">
                <a:solidFill>
                  <a:schemeClr val="bg1">
                    <a:lumMod val="95000"/>
                  </a:schemeClr>
                </a:solidFill>
              </a:rPr>
              <a:t>of them with </a:t>
            </a:r>
            <a:r>
              <a:rPr lang="en-GB" sz="4000" b="1" dirty="0">
                <a:solidFill>
                  <a:schemeClr val="bg1">
                    <a:lumMod val="95000"/>
                  </a:schemeClr>
                </a:solidFill>
              </a:rPr>
              <a:t>passports </a:t>
            </a:r>
            <a:r>
              <a:rPr lang="en-GB" sz="2800" b="1" dirty="0">
                <a:solidFill>
                  <a:schemeClr val="bg1">
                    <a:lumMod val="95000"/>
                  </a:schemeClr>
                </a:solidFill>
              </a:rPr>
              <a:t>in the </a:t>
            </a:r>
            <a:r>
              <a:rPr lang="en-GB" sz="4000" b="1" dirty="0">
                <a:solidFill>
                  <a:schemeClr val="bg1">
                    <a:lumMod val="95000"/>
                  </a:schemeClr>
                </a:solidFill>
              </a:rPr>
              <a:t>UK vs 39% </a:t>
            </a:r>
            <a:r>
              <a:rPr lang="en-GB" sz="2400" b="1" dirty="0">
                <a:solidFill>
                  <a:schemeClr val="bg1">
                    <a:lumMod val="95000"/>
                  </a:schemeClr>
                </a:solidFill>
              </a:rPr>
              <a:t>of the </a:t>
            </a:r>
            <a:r>
              <a:rPr lang="en-GB" sz="4000" b="1" dirty="0">
                <a:solidFill>
                  <a:schemeClr val="bg1">
                    <a:lumMod val="95000"/>
                  </a:schemeClr>
                </a:solidFill>
              </a:rPr>
              <a:t>US population….</a:t>
            </a:r>
            <a:br>
              <a:rPr lang="en-GB" sz="4000" b="1" dirty="0">
                <a:solidFill>
                  <a:schemeClr val="bg1">
                    <a:lumMod val="95000"/>
                  </a:schemeClr>
                </a:solidFill>
              </a:rPr>
            </a:br>
            <a:endParaRPr lang="en-GB" sz="2000" b="1" dirty="0">
              <a:solidFill>
                <a:schemeClr val="bg1">
                  <a:lumMod val="95000"/>
                </a:schemeClr>
              </a:solidFill>
            </a:endParaRPr>
          </a:p>
          <a:p>
            <a:r>
              <a:rPr lang="en-GB" sz="4000" b="1" dirty="0">
                <a:solidFill>
                  <a:schemeClr val="bg1">
                    <a:lumMod val="95000"/>
                  </a:schemeClr>
                </a:solidFill>
              </a:rPr>
              <a:t>…</a:t>
            </a:r>
            <a:r>
              <a:rPr lang="en-GB" sz="4000" b="1">
                <a:solidFill>
                  <a:schemeClr val="bg1">
                    <a:lumMod val="95000"/>
                  </a:schemeClr>
                </a:solidFill>
              </a:rPr>
              <a:t>and Big Data </a:t>
            </a:r>
            <a:r>
              <a:rPr lang="en-GB" sz="4000" b="1" dirty="0">
                <a:solidFill>
                  <a:schemeClr val="bg1">
                    <a:lumMod val="95000"/>
                  </a:schemeClr>
                </a:solidFill>
              </a:rPr>
              <a:t>is here, for animals at least as they are all being monitored / reporting data</a:t>
            </a:r>
          </a:p>
        </p:txBody>
      </p:sp>
    </p:spTree>
    <p:extLst>
      <p:ext uri="{BB962C8B-B14F-4D97-AF65-F5344CB8AC3E}">
        <p14:creationId xmlns:p14="http://schemas.microsoft.com/office/powerpoint/2010/main" val="3736736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email">
            <a:extLst>
              <a:ext uri="{28A0092B-C50C-407E-A947-70E740481C1C}">
                <a14:useLocalDpi xmlns:a14="http://schemas.microsoft.com/office/drawing/2010/main" val="0"/>
              </a:ext>
            </a:extLst>
          </a:blip>
          <a:srcRect l="10329" t="-7546" r="-1550" b="7306"/>
          <a:stretch/>
        </p:blipFill>
        <p:spPr>
          <a:xfrm flipH="1">
            <a:off x="1268396" y="178875"/>
            <a:ext cx="10952435" cy="6072998"/>
          </a:xfrm>
          <a:prstGeom prst="rect">
            <a:avLst/>
          </a:prstGeom>
        </p:spPr>
      </p:pic>
      <p:sp>
        <p:nvSpPr>
          <p:cNvPr id="6" name="Rectangle 5">
            <a:extLst>
              <a:ext uri="{FF2B5EF4-FFF2-40B4-BE49-F238E27FC236}">
                <a16:creationId xmlns:a16="http://schemas.microsoft.com/office/drawing/2014/main" id="{9B75DF2E-CEA2-1947-B7F4-F49C14CC8B66}"/>
              </a:ext>
            </a:extLst>
          </p:cNvPr>
          <p:cNvSpPr/>
          <p:nvPr/>
        </p:nvSpPr>
        <p:spPr>
          <a:xfrm flipH="1">
            <a:off x="811962" y="1381272"/>
            <a:ext cx="88392" cy="4413504"/>
          </a:xfrm>
          <a:prstGeom prst="rect">
            <a:avLst/>
          </a:prstGeom>
          <a:solidFill>
            <a:srgbClr val="F1C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34E15E5E-AE52-F74F-B62C-BEA43C18027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69421" r="1647"/>
          <a:stretch/>
        </p:blipFill>
        <p:spPr>
          <a:xfrm>
            <a:off x="4417353" y="636075"/>
            <a:ext cx="7774647" cy="1400045"/>
          </a:xfrm>
          <a:prstGeom prst="rect">
            <a:avLst/>
          </a:prstGeom>
        </p:spPr>
      </p:pic>
      <p:pic>
        <p:nvPicPr>
          <p:cNvPr id="13" name="Picture 12">
            <a:extLst>
              <a:ext uri="{FF2B5EF4-FFF2-40B4-BE49-F238E27FC236}">
                <a16:creationId xmlns:a16="http://schemas.microsoft.com/office/drawing/2014/main" id="{2CA1BF25-8D17-B344-8D0B-A578C80F4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54495"/>
            <a:ext cx="603503" cy="603503"/>
          </a:xfrm>
          <a:prstGeom prst="rect">
            <a:avLst/>
          </a:prstGeom>
        </p:spPr>
      </p:pic>
      <p:sp>
        <p:nvSpPr>
          <p:cNvPr id="17" name="Rectangle 16"/>
          <p:cNvSpPr/>
          <p:nvPr/>
        </p:nvSpPr>
        <p:spPr>
          <a:xfrm>
            <a:off x="900354" y="916081"/>
            <a:ext cx="3231682" cy="5150954"/>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8" name="Picture 17"/>
          <p:cNvPicPr>
            <a:picLocks noChangeAspect="1"/>
          </p:cNvPicPr>
          <p:nvPr/>
        </p:nvPicPr>
        <p:blipFill>
          <a:blip r:embed="rId5"/>
          <a:stretch>
            <a:fillRect/>
          </a:stretch>
        </p:blipFill>
        <p:spPr>
          <a:xfrm>
            <a:off x="712561" y="751259"/>
            <a:ext cx="3635055" cy="1924979"/>
          </a:xfrm>
          <a:prstGeom prst="rect">
            <a:avLst/>
          </a:prstGeom>
        </p:spPr>
      </p:pic>
      <p:pic>
        <p:nvPicPr>
          <p:cNvPr id="19" name="Picture 18"/>
          <p:cNvPicPr>
            <a:picLocks noChangeAspect="1"/>
          </p:cNvPicPr>
          <p:nvPr/>
        </p:nvPicPr>
        <p:blipFill>
          <a:blip r:embed="rId6"/>
          <a:stretch>
            <a:fillRect/>
          </a:stretch>
        </p:blipFill>
        <p:spPr>
          <a:xfrm>
            <a:off x="712561" y="2407912"/>
            <a:ext cx="3635055" cy="1924979"/>
          </a:xfrm>
          <a:prstGeom prst="rect">
            <a:avLst/>
          </a:prstGeom>
        </p:spPr>
      </p:pic>
      <p:pic>
        <p:nvPicPr>
          <p:cNvPr id="20" name="Picture 19"/>
          <p:cNvPicPr>
            <a:picLocks noChangeAspect="1"/>
          </p:cNvPicPr>
          <p:nvPr/>
        </p:nvPicPr>
        <p:blipFill>
          <a:blip r:embed="rId7"/>
          <a:stretch>
            <a:fillRect/>
          </a:stretch>
        </p:blipFill>
        <p:spPr>
          <a:xfrm>
            <a:off x="712561" y="4064565"/>
            <a:ext cx="3635055" cy="1924979"/>
          </a:xfrm>
          <a:prstGeom prst="rect">
            <a:avLst/>
          </a:prstGeom>
        </p:spPr>
      </p:pic>
      <p:sp>
        <p:nvSpPr>
          <p:cNvPr id="21" name="TextBox 20"/>
          <p:cNvSpPr txBox="1"/>
          <p:nvPr/>
        </p:nvSpPr>
        <p:spPr>
          <a:xfrm>
            <a:off x="684773" y="5751289"/>
            <a:ext cx="3163428" cy="300082"/>
          </a:xfrm>
          <a:prstGeom prst="rect">
            <a:avLst/>
          </a:prstGeom>
          <a:noFill/>
        </p:spPr>
        <p:txBody>
          <a:bodyPr wrap="square" rtlCol="0">
            <a:spAutoFit/>
          </a:bodyPr>
          <a:lstStyle/>
          <a:p>
            <a:pPr algn="r"/>
            <a:r>
              <a:rPr lang="en-GB" sz="1350" dirty="0">
                <a:solidFill>
                  <a:schemeClr val="bg1"/>
                </a:solidFill>
                <a:latin typeface="Franklin Gothic Demi Cond" panose="020B0706030402020204" pitchFamily="34" charset="0"/>
              </a:rPr>
              <a:t>Source: aea.co.uk</a:t>
            </a:r>
          </a:p>
        </p:txBody>
      </p:sp>
    </p:spTree>
    <p:extLst>
      <p:ext uri="{BB962C8B-B14F-4D97-AF65-F5344CB8AC3E}">
        <p14:creationId xmlns:p14="http://schemas.microsoft.com/office/powerpoint/2010/main" val="4286750729"/>
      </p:ext>
    </p:extLst>
  </p:cSld>
  <p:clrMapOvr>
    <a:masterClrMapping/>
  </p:clrMapOvr>
</p:sld>
</file>

<file path=ppt/theme/theme1.xml><?xml version="1.0" encoding="utf-8"?>
<a:theme xmlns:a="http://schemas.openxmlformats.org/drawingml/2006/main" name="4245 Master">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9987</TotalTime>
  <Words>1306</Words>
  <Application>Microsoft Office PowerPoint</Application>
  <PresentationFormat>Widescreen</PresentationFormat>
  <Paragraphs>289</Paragraphs>
  <Slides>42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Franklin Gothic Demi Cond</vt:lpstr>
      <vt:lpstr>Roboto Light</vt:lpstr>
      <vt:lpstr>Source Sans Pro</vt:lpstr>
      <vt:lpstr>4245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independent experts in insight, workflows and data integration to the global agri-food industry</vt:lpstr>
    </vt:vector>
  </TitlesOfParts>
  <Company>Reed Business Information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Pullen, Hollie (Proagrica)</dc:creator>
  <cp:lastModifiedBy>Todd Pugh</cp:lastModifiedBy>
  <cp:revision>303</cp:revision>
  <cp:lastPrinted>2018-05-29T08:59:51Z</cp:lastPrinted>
  <dcterms:created xsi:type="dcterms:W3CDTF">2018-05-02T10:15:32Z</dcterms:created>
  <dcterms:modified xsi:type="dcterms:W3CDTF">2018-07-23T19:41:10Z</dcterms:modified>
</cp:coreProperties>
</file>