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34" r:id="rId3"/>
    <p:sldMasterId id="2147483746" r:id="rId4"/>
    <p:sldMasterId id="2147483758" r:id="rId5"/>
  </p:sldMasterIdLst>
  <p:notesMasterIdLst>
    <p:notesMasterId r:id="rId21"/>
  </p:notesMasterIdLst>
  <p:sldIdLst>
    <p:sldId id="273" r:id="rId6"/>
    <p:sldId id="274" r:id="rId7"/>
    <p:sldId id="275" r:id="rId8"/>
    <p:sldId id="276" r:id="rId9"/>
    <p:sldId id="277" r:id="rId10"/>
    <p:sldId id="288" r:id="rId11"/>
    <p:sldId id="279" r:id="rId12"/>
    <p:sldId id="280" r:id="rId13"/>
    <p:sldId id="284" r:id="rId14"/>
    <p:sldId id="281" r:id="rId15"/>
    <p:sldId id="287" r:id="rId16"/>
    <p:sldId id="262" r:id="rId17"/>
    <p:sldId id="259" r:id="rId18"/>
    <p:sldId id="261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FAF"/>
    <a:srgbClr val="0D4C92"/>
    <a:srgbClr val="6BB2E2"/>
    <a:srgbClr val="96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3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00"/>
            </a:pPr>
            <a:r>
              <a:rPr lang="en-US" sz="1700" dirty="0"/>
              <a:t>10-YEAR CAGR              </a:t>
            </a:r>
          </a:p>
        </c:rich>
      </c:tx>
      <c:layout>
        <c:manualLayout>
          <c:xMode val="edge"/>
          <c:yMode val="edge"/>
          <c:x val="0.28170968264686547"/>
          <c:y val="2.4216072646913812E-2"/>
        </c:manualLayout>
      </c:layout>
      <c:overlay val="0"/>
      <c:spPr>
        <a:solidFill>
          <a:srgbClr val="0D4C92"/>
        </a:solidFill>
      </c:spPr>
    </c:title>
    <c:autoTitleDeleted val="0"/>
    <c:plotArea>
      <c:layout>
        <c:manualLayout>
          <c:layoutTarget val="inner"/>
          <c:xMode val="edge"/>
          <c:yMode val="edge"/>
          <c:x val="0.21806494135847063"/>
          <c:y val="9.9817383815834063E-2"/>
          <c:w val="0.76556938976377897"/>
          <c:h val="0.80482282651985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10-year CAGR</c:v>
                </c:pt>
              </c:strCache>
            </c:strRef>
          </c:tx>
          <c:spPr>
            <a:solidFill>
              <a:srgbClr val="6BB2E2"/>
            </a:solidFill>
            <a:ln>
              <a:solidFill>
                <a:srgbClr val="6BB2E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D4C92"/>
              </a:solidFill>
              <a:ln>
                <a:solidFill>
                  <a:srgbClr val="6BB2E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9C4-48CC-AAFA-D6B6063A451F}"/>
              </c:ext>
            </c:extLst>
          </c:dPt>
          <c:dPt>
            <c:idx val="7"/>
            <c:invertIfNegative val="0"/>
            <c:bubble3D val="0"/>
            <c:spPr>
              <a:solidFill>
                <a:srgbClr val="96C93D"/>
              </a:solidFill>
              <a:ln>
                <a:solidFill>
                  <a:srgbClr val="6BB2E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C4-48CC-AAFA-D6B6063A451F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0D4C92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C4-48CC-AAFA-D6B6063A451F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6F-4986-B11D-D2997E53218A}"/>
                </c:ext>
              </c:extLst>
            </c:dLbl>
            <c:dLbl>
              <c:idx val="7"/>
              <c:spPr/>
              <c:txPr>
                <a:bodyPr/>
                <a:lstStyle/>
                <a:p>
                  <a:pPr>
                    <a:defRPr b="1">
                      <a:solidFill>
                        <a:srgbClr val="0D4C92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9C4-48CC-AAFA-D6B6063A451F}"/>
                </c:ext>
              </c:extLst>
            </c:dLbl>
            <c:dLbl>
              <c:idx val="9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C4-48CC-AAFA-D6B6063A451F}"/>
                </c:ext>
              </c:extLst>
            </c:dLbl>
            <c:dLbl>
              <c:idx val="1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C4-48CC-AAFA-D6B6063A45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D4C92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Top 10 Total</c:v>
                </c:pt>
                <c:pt idx="1">
                  <c:v>10.  Pt. Everglades </c:v>
                </c:pt>
                <c:pt idx="2">
                  <c:v>9.  Charleston </c:v>
                </c:pt>
                <c:pt idx="3">
                  <c:v>8.  Houston </c:v>
                </c:pt>
                <c:pt idx="4">
                  <c:v>7.  Oakland</c:v>
                </c:pt>
                <c:pt idx="5">
                  <c:v>6.  Virginia </c:v>
                </c:pt>
                <c:pt idx="6">
                  <c:v>5. Seattle/Tacoma</c:v>
                </c:pt>
                <c:pt idx="7">
                  <c:v>4. Savannah </c:v>
                </c:pt>
                <c:pt idx="8">
                  <c:v>3. NY/NJ </c:v>
                </c:pt>
                <c:pt idx="9">
                  <c:v>2. LB </c:v>
                </c:pt>
                <c:pt idx="10">
                  <c:v>1. LA 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1.6E-2</c:v>
                </c:pt>
                <c:pt idx="1">
                  <c:v>1.0999999999999999E-2</c:v>
                </c:pt>
                <c:pt idx="2">
                  <c:v>2.1999999999999999E-2</c:v>
                </c:pt>
                <c:pt idx="3">
                  <c:v>1E-3</c:v>
                </c:pt>
                <c:pt idx="4">
                  <c:v>3.5000000000000003E-2</c:v>
                </c:pt>
                <c:pt idx="5">
                  <c:v>0.03</c:v>
                </c:pt>
                <c:pt idx="6">
                  <c:v>-2E-3</c:v>
                </c:pt>
                <c:pt idx="7">
                  <c:v>4.4999999999999998E-2</c:v>
                </c:pt>
                <c:pt idx="8">
                  <c:v>2.4E-2</c:v>
                </c:pt>
                <c:pt idx="9">
                  <c:v>3.0000000000000001E-3</c:v>
                </c:pt>
                <c:pt idx="10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C4-48CC-AAFA-D6B6063A45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"/>
        <c:overlap val="5"/>
        <c:axId val="290655616"/>
        <c:axId val="290665600"/>
      </c:barChart>
      <c:catAx>
        <c:axId val="290655616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one"/>
        <c:crossAx val="290665600"/>
        <c:crosses val="autoZero"/>
        <c:auto val="1"/>
        <c:lblAlgn val="ctr"/>
        <c:lblOffset val="0"/>
        <c:noMultiLvlLbl val="0"/>
      </c:catAx>
      <c:valAx>
        <c:axId val="290665600"/>
        <c:scaling>
          <c:orientation val="minMax"/>
          <c:max val="0.1000000000000002"/>
          <c:min val="-2.0000000000000052E-2"/>
        </c:scaling>
        <c:delete val="1"/>
        <c:axPos val="b"/>
        <c:numFmt formatCode="0%" sourceLinked="0"/>
        <c:majorTickMark val="in"/>
        <c:minorTickMark val="in"/>
        <c:tickLblPos val="none"/>
        <c:crossAx val="290655616"/>
        <c:crosses val="autoZero"/>
        <c:crossBetween val="between"/>
        <c:majorUnit val="2.0000000000000052E-2"/>
        <c:minorUnit val="2.0000000000000052E-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700">
          <a:solidFill>
            <a:schemeClr val="bg1"/>
          </a:solidFill>
          <a:latin typeface="+mj-l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Exports</c:v>
                </c:pt>
              </c:strCache>
            </c:strRef>
          </c:tx>
          <c:spPr>
            <a:solidFill>
              <a:srgbClr val="6BB2E2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CY2013</c:v>
                </c:pt>
                <c:pt idx="1">
                  <c:v>CY2014</c:v>
                </c:pt>
                <c:pt idx="2">
                  <c:v>CY2015</c:v>
                </c:pt>
                <c:pt idx="3">
                  <c:v>CY2016</c:v>
                </c:pt>
                <c:pt idx="4">
                  <c:v>CY2017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742561.00000000047</c:v>
                </c:pt>
                <c:pt idx="1">
                  <c:v>739243.54000000085</c:v>
                </c:pt>
                <c:pt idx="2">
                  <c:v>729332.21999999986</c:v>
                </c:pt>
                <c:pt idx="3">
                  <c:v>764029.1600000005</c:v>
                </c:pt>
                <c:pt idx="4">
                  <c:v>794919.46000000066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5-4F90-842D-09D4BC0FCF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rgbClr val="96C93D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9.46538124452234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855,229</a:t>
                    </a:r>
                  </a:p>
                  <a:p>
                    <a:r>
                      <a:rPr lang="en-US" dirty="0"/>
                      <a:t>TEUs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49-4706-AA6A-2D6487EB4812}"/>
                </c:ext>
              </c:extLst>
            </c:dLbl>
            <c:dLbl>
              <c:idx val="1"/>
              <c:layout>
                <c:manualLayout>
                  <c:x val="-5.3475935828877661E-3"/>
                  <c:y val="-0.1051709027169149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866,045</a:t>
                    </a:r>
                  </a:p>
                  <a:p>
                    <a:r>
                      <a:rPr lang="en-US"/>
                      <a:t>TEUs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49-4706-AA6A-2D6487EB4812}"/>
                </c:ext>
              </c:extLst>
            </c:dLbl>
            <c:dLbl>
              <c:idx val="2"/>
              <c:layout>
                <c:manualLayout>
                  <c:x val="-6.5358722094648088E-17"/>
                  <c:y val="-0.1121822962313760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879,378</a:t>
                    </a:r>
                  </a:p>
                  <a:p>
                    <a:r>
                      <a:rPr lang="en-US"/>
                      <a:t>TEUs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49-4706-AA6A-2D6487EB4812}"/>
                </c:ext>
              </c:extLst>
            </c:dLbl>
            <c:dLbl>
              <c:idx val="3"/>
              <c:layout>
                <c:manualLayout>
                  <c:x val="0"/>
                  <c:y val="-0.112182296231375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929,704</a:t>
                    </a:r>
                  </a:p>
                  <a:p>
                    <a:r>
                      <a:rPr lang="en-US"/>
                      <a:t>TEUs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49-4706-AA6A-2D6487EB4812}"/>
                </c:ext>
              </c:extLst>
            </c:dLbl>
            <c:dLbl>
              <c:idx val="4"/>
              <c:layout>
                <c:manualLayout>
                  <c:x val="0"/>
                  <c:y val="-0.1191936897458369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966,352</a:t>
                    </a:r>
                  </a:p>
                  <a:p>
                    <a:r>
                      <a:rPr lang="en-US"/>
                      <a:t>TEUs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49-4706-AA6A-2D6487EB48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D4C92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CY2013</c:v>
                </c:pt>
                <c:pt idx="1">
                  <c:v>CY2014</c:v>
                </c:pt>
                <c:pt idx="2">
                  <c:v>CY2015</c:v>
                </c:pt>
                <c:pt idx="3">
                  <c:v>CY2016</c:v>
                </c:pt>
                <c:pt idx="4">
                  <c:v>CY2017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112667.83999999991</c:v>
                </c:pt>
                <c:pt idx="1">
                  <c:v>126801.62999999996</c:v>
                </c:pt>
                <c:pt idx="2">
                  <c:v>150046.21999999997</c:v>
                </c:pt>
                <c:pt idx="3">
                  <c:v>165675.01</c:v>
                </c:pt>
                <c:pt idx="4">
                  <c:v>171432.83000000005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5-4F90-842D-09D4BC0FCF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462976"/>
        <c:axId val="166464512"/>
      </c:barChart>
      <c:catAx>
        <c:axId val="166462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AFAFAF"/>
            </a:solidFill>
          </a:ln>
        </c:spPr>
        <c:txPr>
          <a:bodyPr/>
          <a:lstStyle/>
          <a:p>
            <a:pPr>
              <a:defRPr sz="1400">
                <a:solidFill>
                  <a:srgbClr val="0D4C92"/>
                </a:solidFill>
              </a:defRPr>
            </a:pPr>
            <a:endParaRPr lang="en-US"/>
          </a:p>
        </c:txPr>
        <c:crossAx val="166464512"/>
        <c:crosses val="autoZero"/>
        <c:auto val="1"/>
        <c:lblAlgn val="ctr"/>
        <c:lblOffset val="100"/>
        <c:noMultiLvlLbl val="0"/>
      </c:catAx>
      <c:valAx>
        <c:axId val="16646451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ln>
            <a:solidFill>
              <a:srgbClr val="AFAFAF"/>
            </a:solidFill>
          </a:ln>
        </c:spPr>
        <c:txPr>
          <a:bodyPr/>
          <a:lstStyle/>
          <a:p>
            <a:pPr>
              <a:defRPr sz="1400">
                <a:solidFill>
                  <a:srgbClr val="0D4C92"/>
                </a:solidFill>
              </a:defRPr>
            </a:pPr>
            <a:endParaRPr lang="en-US"/>
          </a:p>
        </c:txPr>
        <c:crossAx val="166462976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7869945401209876E-2"/>
                <c:y val="0.13979807738756594"/>
              </c:manualLayout>
            </c:layout>
            <c:tx>
              <c:rich>
                <a:bodyPr/>
                <a:lstStyle/>
                <a:p>
                  <a:pPr>
                    <a:defRPr sz="1400" b="0">
                      <a:solidFill>
                        <a:srgbClr val="0D4C92"/>
                      </a:solidFill>
                    </a:defRPr>
                  </a:pPr>
                  <a:r>
                    <a:rPr lang="en-US" sz="1400" b="0" dirty="0">
                      <a:solidFill>
                        <a:srgbClr val="0D4C92"/>
                      </a:solidFill>
                    </a:rPr>
                    <a:t>Thousands</a:t>
                  </a:r>
                  <a:r>
                    <a:rPr lang="en-US" sz="1400" b="0" baseline="0" dirty="0">
                      <a:solidFill>
                        <a:srgbClr val="0D4C92"/>
                      </a:solidFill>
                    </a:rPr>
                    <a:t> of TEUs</a:t>
                  </a:r>
                  <a:endParaRPr lang="en-US" sz="1400" b="0" dirty="0">
                    <a:solidFill>
                      <a:srgbClr val="0D4C92"/>
                    </a:solidFill>
                  </a:endParaRPr>
                </a:p>
              </c:rich>
            </c:tx>
          </c:dispUnitsLbl>
        </c:dispUnits>
      </c:valAx>
      <c:spPr>
        <a:ln>
          <a:noFill/>
        </a:ln>
      </c:spPr>
    </c:plotArea>
    <c:legend>
      <c:legendPos val="b"/>
      <c:overlay val="0"/>
      <c:txPr>
        <a:bodyPr/>
        <a:lstStyle/>
        <a:p>
          <a:pPr>
            <a:defRPr sz="1600">
              <a:solidFill>
                <a:srgbClr val="0D4C92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68752881896525"/>
          <c:y val="0.18063029842235431"/>
          <c:w val="0.62610586176727911"/>
          <c:h val="0.6182432432432436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CY2017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>
              <a:outerShdw blurRad="101600" dist="139700" dir="2700000" algn="ctr" rotWithShape="0">
                <a:srgbClr val="000000">
                  <a:alpha val="65000"/>
                </a:srgbClr>
              </a:outerShdw>
            </a:effectLst>
          </c:spPr>
          <c:explosion val="10"/>
          <c:dPt>
            <c:idx val="0"/>
            <c:bubble3D val="0"/>
            <c:spPr>
              <a:solidFill>
                <a:srgbClr val="0D4C92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5E3-48E0-A802-1D4CEACCB5FA}"/>
              </c:ext>
            </c:extLst>
          </c:dPt>
          <c:dPt>
            <c:idx val="1"/>
            <c:bubble3D val="0"/>
            <c:spPr>
              <a:solidFill>
                <a:srgbClr val="6BB2E2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5E3-48E0-A802-1D4CEACCB5FA}"/>
              </c:ext>
            </c:extLst>
          </c:dPt>
          <c:dPt>
            <c:idx val="2"/>
            <c:bubble3D val="0"/>
            <c:spPr>
              <a:solidFill>
                <a:srgbClr val="96C93D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5E3-48E0-A802-1D4CEACCB5FA}"/>
              </c:ext>
            </c:extLst>
          </c:dPt>
          <c:dPt>
            <c:idx val="3"/>
            <c:bubble3D val="0"/>
            <c:spPr>
              <a:solidFill>
                <a:srgbClr val="3B9B00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5E3-48E0-A802-1D4CEACCB5FA}"/>
              </c:ext>
            </c:extLst>
          </c:dPt>
          <c:dPt>
            <c:idx val="4"/>
            <c:bubble3D val="0"/>
            <c:spPr>
              <a:solidFill>
                <a:srgbClr val="CCE5FF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5E3-48E0-A802-1D4CEACCB5FA}"/>
              </c:ext>
            </c:extLst>
          </c:dPt>
          <c:dPt>
            <c:idx val="5"/>
            <c:bubble3D val="0"/>
            <c:spPr>
              <a:solidFill>
                <a:srgbClr val="FF7C00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5E3-48E0-A802-1D4CEACCB5FA}"/>
              </c:ext>
            </c:extLst>
          </c:dPt>
          <c:dPt>
            <c:idx val="6"/>
            <c:bubble3D val="0"/>
            <c:spPr>
              <a:solidFill>
                <a:srgbClr val="FFCB47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05E3-48E0-A802-1D4CEACCB5FA}"/>
              </c:ext>
            </c:extLst>
          </c:dPt>
          <c:dPt>
            <c:idx val="7"/>
            <c:bubble3D val="0"/>
            <c:spPr>
              <a:solidFill>
                <a:srgbClr val="AFAFAF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5E3-48E0-A802-1D4CEACCB5FA}"/>
              </c:ext>
            </c:extLst>
          </c:dPt>
          <c:dPt>
            <c:idx val="8"/>
            <c:bubble3D val="0"/>
            <c:spPr>
              <a:solidFill>
                <a:srgbClr val="6F102C"/>
              </a:solidFill>
              <a:ln>
                <a:solidFill>
                  <a:schemeClr val="bg1"/>
                </a:solidFill>
              </a:ln>
              <a:effectLst>
                <a:outerShdw blurRad="101600" dist="139700" dir="2700000" algn="ctr" rotWithShape="0">
                  <a:srgbClr val="000000">
                    <a:alpha val="6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05E3-48E0-A802-1D4CEACCB5FA}"/>
              </c:ext>
            </c:extLst>
          </c:dPt>
          <c:dLbls>
            <c:dLbl>
              <c:idx val="0"/>
              <c:layout>
                <c:manualLayout>
                  <c:x val="5.3361677234637007E-2"/>
                  <c:y val="-0.1269068889673337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E3-48E0-A802-1D4CEACCB5FA}"/>
                </c:ext>
              </c:extLst>
            </c:dLbl>
            <c:dLbl>
              <c:idx val="1"/>
              <c:layout>
                <c:manualLayout>
                  <c:x val="-6.3115233207978699E-17"/>
                  <c:y val="4.69003720096668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E3-48E0-A802-1D4CEACCB5FA}"/>
                </c:ext>
              </c:extLst>
            </c:dLbl>
            <c:dLbl>
              <c:idx val="2"/>
              <c:layout>
                <c:manualLayout>
                  <c:x val="-5.1640332807713359E-2"/>
                  <c:y val="2.758845412333241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E3-48E0-A802-1D4CEACCB5FA}"/>
                </c:ext>
              </c:extLst>
            </c:dLbl>
            <c:dLbl>
              <c:idx val="3"/>
              <c:layout>
                <c:manualLayout>
                  <c:x val="-7.7460499211570041E-2"/>
                  <c:y val="-2.48296087110000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E3-48E0-A802-1D4CEACCB5FA}"/>
                </c:ext>
              </c:extLst>
            </c:dLbl>
            <c:dLbl>
              <c:idx val="4"/>
              <c:layout>
                <c:manualLayout>
                  <c:x val="-6.5411088223103625E-2"/>
                  <c:y val="-8.82830531946669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E3-48E0-A802-1D4CEACCB5FA}"/>
                </c:ext>
              </c:extLst>
            </c:dLbl>
            <c:dLbl>
              <c:idx val="5"/>
              <c:layout>
                <c:manualLayout>
                  <c:x val="1.7213444269237785E-3"/>
                  <c:y val="-0.1020772802563336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E3-48E0-A802-1D4CEACCB5FA}"/>
                </c:ext>
              </c:extLst>
            </c:dLbl>
            <c:dLbl>
              <c:idx val="6"/>
              <c:layout>
                <c:manualLayout>
                  <c:x val="1.7213444269237785E-3"/>
                  <c:y val="-0.1043030385315122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5E3-48E0-A802-1D4CEACCB5FA}"/>
                </c:ext>
              </c:extLst>
            </c:dLbl>
            <c:dLbl>
              <c:idx val="7"/>
              <c:layout>
                <c:manualLayout>
                  <c:x val="8.6067221346188306E-3"/>
                  <c:y val="-0.104836125668667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E3-48E0-A802-1D4CEACCB5FA}"/>
                </c:ext>
              </c:extLst>
            </c:dLbl>
            <c:dLbl>
              <c:idx val="8"/>
              <c:layout>
                <c:manualLayout>
                  <c:x val="6.1968399369256029E-2"/>
                  <c:y val="-6.62122898960002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5E3-48E0-A802-1D4CEACCB5FA}"/>
                </c:ext>
              </c:extLst>
            </c:dLbl>
            <c:dLbl>
              <c:idx val="9"/>
              <c:layout>
                <c:manualLayout>
                  <c:x val="0.15836368727698749"/>
                  <c:y val="-5.517690824666710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D3-421B-A92F-DD1C04BFD71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D4C9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Savannah</c:v>
                </c:pt>
                <c:pt idx="1">
                  <c:v>NY/NJ</c:v>
                </c:pt>
                <c:pt idx="2">
                  <c:v>Norfolk</c:v>
                </c:pt>
                <c:pt idx="3">
                  <c:v>Charleston</c:v>
                </c:pt>
                <c:pt idx="4">
                  <c:v>Jacksonville</c:v>
                </c:pt>
                <c:pt idx="5">
                  <c:v>Baltimore</c:v>
                </c:pt>
                <c:pt idx="6">
                  <c:v>Miami</c:v>
                </c:pt>
                <c:pt idx="7">
                  <c:v>Wilm, NC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794919.46000000124</c:v>
                </c:pt>
                <c:pt idx="1">
                  <c:v>463728.64000000083</c:v>
                </c:pt>
                <c:pt idx="2">
                  <c:v>463566.14999999967</c:v>
                </c:pt>
                <c:pt idx="3">
                  <c:v>285023.73999999987</c:v>
                </c:pt>
                <c:pt idx="4">
                  <c:v>125133.11999999992</c:v>
                </c:pt>
                <c:pt idx="5">
                  <c:v>115058.06</c:v>
                </c:pt>
                <c:pt idx="6">
                  <c:v>74282.810000000158</c:v>
                </c:pt>
                <c:pt idx="7">
                  <c:v>67340.349999999977</c:v>
                </c:pt>
                <c:pt idx="8">
                  <c:v>187669.72000000006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5E3-48E0-A802-1D4CEACCB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35607-AE36-40C0-898D-0D7AD9B73985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22D8-0487-4C6A-A64F-75B82B08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1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DDEF-6121-4150-902A-5D39BE5B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0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DDEF-6121-4150-902A-5D39BE5B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DDEF-6121-4150-902A-5D39BE5B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9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DDEF-6121-4150-902A-5D39BE5B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9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64B9A-066F-EF49-87D5-8CC207F3DA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42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4DDEF-6121-4150-902A-5D39BE5B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65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11901"/>
            <a:ext cx="2057400" cy="365125"/>
          </a:xfrm>
        </p:spPr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6493834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1856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21790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1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53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4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85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03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9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37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4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4D770DF-03E2-E84D-B138-BC9A05D329B1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210239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87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8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25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92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20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06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79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23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16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2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13756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8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62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51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11901"/>
            <a:ext cx="2057400" cy="365125"/>
          </a:xfrm>
        </p:spPr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970673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4D770DF-03E2-E84D-B138-BC9A05D329B1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15115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589089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56327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36727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61056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658032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40800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01702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908214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85881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410762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7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1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05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42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7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022764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64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45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00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05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54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1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45614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54094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1101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pPr defTabSz="713232"/>
            <a:endParaRPr lang="en-US" sz="1400" dirty="0">
              <a:solidFill>
                <a:srgbClr val="0001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20721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5586" y="6311901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Merriweather Sans Regular" charset="0"/>
              </a:defRPr>
            </a:lvl1pPr>
          </a:lstStyle>
          <a:p>
            <a:pPr defTabSz="713232"/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 defTabSz="713232"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59124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Directors Gothic 220" charset="0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/>
        <a:buChar char="•"/>
        <a:defRPr sz="22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9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6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4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4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E839C-28E7-4063-B95F-1F18003F3A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76535-35EA-47D0-B54F-8EF3D3CB23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9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9BDBDC6-E4B8-4FA6-8F7F-CF45F18C1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0E21DB3-BFEB-4B1D-90E1-76B653DF89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9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5586" y="63119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erriweather Sans Regular" charset="0"/>
              </a:defRPr>
            </a:lvl1pPr>
          </a:lstStyle>
          <a:p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- </a:t>
            </a:r>
            <a:fld id="{6D41193B-2DB5-8240-AF97-51085131EA09}" type="slidenum">
              <a:rPr lang="en-US" smtClean="0">
                <a:solidFill>
                  <a:srgbClr val="000100">
                    <a:tint val="75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100">
                    <a:tint val="75000"/>
                  </a:srgbClr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61866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Directors Gothic 22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erriweather Sans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725AE97-2E37-45D6-9B76-655FFAA5B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B0A9715-173A-4280-90BF-5A7048D77E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4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GPA_Roosevelt-507.jpg">
            <a:extLst>
              <a:ext uri="{FF2B5EF4-FFF2-40B4-BE49-F238E27FC236}">
                <a16:creationId xmlns:a16="http://schemas.microsoft.com/office/drawing/2014/main" id="{95819FCF-67A6-4268-A98E-9439F1046E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68ABFE2B-8355-4BCF-A0C2-CE4705F6BC74}"/>
              </a:ext>
            </a:extLst>
          </p:cNvPr>
          <p:cNvSpPr txBox="1">
            <a:spLocks/>
          </p:cNvSpPr>
          <p:nvPr/>
        </p:nvSpPr>
        <p:spPr>
          <a:xfrm>
            <a:off x="217967" y="457200"/>
            <a:ext cx="8686800" cy="1470025"/>
          </a:xfrm>
          <a:prstGeom prst="rect">
            <a:avLst/>
          </a:prstGeom>
          <a:solidFill>
            <a:srgbClr val="000000">
              <a:alpha val="45882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 OF SAVANNAH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Garden City Terminal:  The Southeast Gateway for the U.S.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A36822B-EF65-424E-8226-1AAD811AFA60}"/>
              </a:ext>
            </a:extLst>
          </p:cNvPr>
          <p:cNvCxnSpPr/>
          <p:nvPr/>
        </p:nvCxnSpPr>
        <p:spPr>
          <a:xfrm flipH="1">
            <a:off x="457200" y="1414132"/>
            <a:ext cx="82296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E2AC34C-ED26-427A-AF7B-F03BF37B4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712" y="6236208"/>
            <a:ext cx="1087052" cy="548640"/>
          </a:xfrm>
          <a:prstGeom prst="rect">
            <a:avLst/>
          </a:prstGeom>
        </p:spPr>
      </p:pic>
      <p:sp>
        <p:nvSpPr>
          <p:cNvPr id="12" name="Subtitle 6">
            <a:extLst>
              <a:ext uri="{FF2B5EF4-FFF2-40B4-BE49-F238E27FC236}">
                <a16:creationId xmlns:a16="http://schemas.microsoft.com/office/drawing/2014/main" id="{7A47D680-DEE0-4D5D-A8E9-CF3567F25A46}"/>
              </a:ext>
            </a:extLst>
          </p:cNvPr>
          <p:cNvSpPr txBox="1">
            <a:spLocks/>
          </p:cNvSpPr>
          <p:nvPr/>
        </p:nvSpPr>
        <p:spPr>
          <a:xfrm>
            <a:off x="365760" y="5943600"/>
            <a:ext cx="8012113" cy="631825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July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72724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764" y="5743544"/>
            <a:ext cx="8234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A GPA Intermodal Site in Murray County, Georgia Served by CSX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Grand Opening August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Alleviating congestion in Atlanta &amp; stimulating economic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16793" y="4936428"/>
            <a:ext cx="8823960" cy="6829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APPALACHIAN REGIONAL PORT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0D4C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50477" y="5619409"/>
            <a:ext cx="8229600" cy="0"/>
          </a:xfrm>
          <a:prstGeom prst="line">
            <a:avLst/>
          </a:prstGeom>
          <a:ln w="50800">
            <a:solidFill>
              <a:srgbClr val="0D4C9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0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598287" y="4235301"/>
            <a:ext cx="1185979" cy="545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DE124-2707-4BFD-9B0E-53B2924E1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1E3C9-9EFD-44B1-ACF0-DD9075049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66"/>
          <a:stretch/>
        </p:blipFill>
        <p:spPr>
          <a:xfrm>
            <a:off x="320040" y="301752"/>
            <a:ext cx="8503920" cy="44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894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GPA_Reefer_65.JPG">
            <a:extLst>
              <a:ext uri="{FF2B5EF4-FFF2-40B4-BE49-F238E27FC236}">
                <a16:creationId xmlns:a16="http://schemas.microsoft.com/office/drawing/2014/main" id="{9379FCB7-21B4-4730-B1B4-D2E7D7B89D0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rcRect l="1360" r="1360"/>
          <a:stretch>
            <a:fillRect/>
          </a:stretch>
        </p:blipFill>
        <p:spPr>
          <a:xfrm>
            <a:off x="4800600" y="0"/>
            <a:ext cx="4339283" cy="68580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EEC6BA-2112-43EE-8D1B-053478ABEC21}"/>
              </a:ext>
            </a:extLst>
          </p:cNvPr>
          <p:cNvCxnSpPr/>
          <p:nvPr/>
        </p:nvCxnSpPr>
        <p:spPr>
          <a:xfrm flipH="1">
            <a:off x="320040" y="2290575"/>
            <a:ext cx="4297361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83DFAE76-3CD6-434B-B42A-D5EF2287B44B}"/>
              </a:ext>
            </a:extLst>
          </p:cNvPr>
          <p:cNvSpPr txBox="1">
            <a:spLocks/>
          </p:cNvSpPr>
          <p:nvPr/>
        </p:nvSpPr>
        <p:spPr>
          <a:xfrm>
            <a:off x="320040" y="2377440"/>
            <a:ext cx="4434840" cy="26987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104 refrigerated container racks, each servicing 24 containers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390 powered wheeled locations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current capacity: 2,886 units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additional reefer racks to become operational in March 2019, adding 552 units of capacity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9433CD76-5C27-4C1F-B350-23C7DF0890D0}"/>
              </a:ext>
            </a:extLst>
          </p:cNvPr>
          <p:cNvSpPr txBox="1">
            <a:spLocks/>
          </p:cNvSpPr>
          <p:nvPr/>
        </p:nvSpPr>
        <p:spPr>
          <a:xfrm>
            <a:off x="320040" y="301752"/>
            <a:ext cx="4495800" cy="2286000"/>
          </a:xfrm>
          <a:prstGeom prst="rect">
            <a:avLst/>
          </a:prstGeom>
        </p:spPr>
        <p:txBody>
          <a:bodyPr lIns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REFRIGERATED CARGO CAPACITY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7E2144E-0A0C-4B54-A925-B4074775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712" y="6236208"/>
            <a:ext cx="108705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2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228600" y="304800"/>
            <a:ext cx="8686800" cy="1143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 OF SAVANNAH: gateway </a:t>
            </a:r>
          </a:p>
          <a:p>
            <a:pPr marL="0" marR="0" lvl="0" indent="0" algn="ctr" defTabSz="4572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AGRICULTURAL trade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0499" y="1671638"/>
            <a:ext cx="3935187" cy="501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Calibri" pitchFamily="34" charset="0"/>
                <a:cs typeface="Calibri" pitchFamily="34" charset="0"/>
              </a:rPr>
              <a:t>In CY2017, nearly 1 million TEUs of containerized agricultural products moved via the Port of Savannah, the second most along the U.S. East Coast and the most in the South Atlantic.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Calibri" pitchFamily="34" charset="0"/>
                <a:cs typeface="Calibri" pitchFamily="34" charset="0"/>
              </a:rPr>
              <a:t>The Port of Savannah was the leading U.S. South Atlantic port for its top ten containerized agricultural commodities.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Calibri" pitchFamily="34" charset="0"/>
                <a:cs typeface="Calibri" pitchFamily="34" charset="0"/>
              </a:rPr>
              <a:t>Over four times more agricultural products were exported via the Port of Savannah than imported.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CDF4D"/>
              </a:buClr>
              <a:buSzPct val="50000"/>
              <a:buFont typeface="Wingdings 3" pitchFamily="18" charset="2"/>
              <a:buChar char="u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/>
              <a:ea typeface="Calibri" pitchFamily="34" charset="0"/>
              <a:cs typeface="Calibri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CDF4D"/>
              </a:buClr>
              <a:buSzPct val="50000"/>
              <a:buFont typeface="Wingdings 2" pitchFamily="18" charset="2"/>
              <a:buChar char="¡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408714" y="1671638"/>
            <a:ext cx="0" cy="4572000"/>
          </a:xfrm>
          <a:prstGeom prst="line">
            <a:avLst/>
          </a:prstGeom>
          <a:ln>
            <a:solidFill>
              <a:srgbClr val="6BB2E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26412"/>
              </p:ext>
            </p:extLst>
          </p:nvPr>
        </p:nvGraphicFramePr>
        <p:xfrm>
          <a:off x="4573588" y="1671638"/>
          <a:ext cx="4057015" cy="3651504"/>
        </p:xfrm>
        <a:graphic>
          <a:graphicData uri="http://schemas.openxmlformats.org/drawingml/2006/table">
            <a:tbl>
              <a:tblPr/>
              <a:tblGrid>
                <a:gridCol w="310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6C93D"/>
                          </a:solidFill>
                          <a:effectLst/>
                          <a:latin typeface="+mj-lt"/>
                        </a:rPr>
                        <a:t>Container Trade via the Port of Savannah during CY2017</a:t>
                      </a:r>
                    </a:p>
                  </a:txBody>
                  <a:tcPr marT="36576" marB="3657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07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18288" marB="18288" anchor="b" horzOverflow="overflow">
                    <a:lnL w="12700" cap="flat" cmpd="sng" algn="ctr">
                      <a:solidFill>
                        <a:srgbClr val="74B2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4B2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2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D4C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 Agricultural Products</a:t>
                      </a:r>
                    </a:p>
                  </a:txBody>
                  <a:tcPr marT="36576" marB="3657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4C92"/>
                          </a:solidFill>
                          <a:effectLst/>
                          <a:latin typeface="+mj-lt"/>
                        </a:rPr>
                        <a:t>TEUs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Paper &amp; Paperboard</a:t>
                      </a:r>
                      <a:r>
                        <a:rPr lang="en-US" sz="1400" b="0" i="0" u="none" strike="noStrike" kern="1200" baseline="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 including </a:t>
                      </a:r>
                      <a:r>
                        <a:rPr lang="en-US" sz="1400" b="0" i="0" u="none" strike="noStrike" kern="120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187,776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marL="0" marR="0" lvl="0" indent="0" algn="l" defTabSz="71323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Wood Pulp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181,615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Logs &amp; Lumber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116,273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Clay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98,432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Raw Cotton/Fabric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97,859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Wood &amp; Wood Products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75,110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0D4C92"/>
                          </a:solidFill>
                          <a:latin typeface="+mn-lt"/>
                          <a:ea typeface="+mn-ea"/>
                          <a:cs typeface="+mn-cs"/>
                        </a:rPr>
                        <a:t>Poultry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latin typeface="+mj-lt"/>
                      </a:endParaRP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68,871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D4C92"/>
                          </a:solidFill>
                          <a:latin typeface="+mj-lt"/>
                        </a:rPr>
                        <a:t>Pet &amp; Animal Feeds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26,482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D4C92"/>
                          </a:solidFill>
                          <a:latin typeface="+mj-lt"/>
                        </a:rPr>
                        <a:t>Edible Nuts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17,127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2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D4C92"/>
                          </a:solidFill>
                          <a:latin typeface="+mj-lt"/>
                        </a:rPr>
                        <a:t>Field Seeds &amp; Bulbs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16,337</a:t>
                      </a:r>
                      <a:endParaRPr lang="en-US" sz="14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6576" marB="36576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4320" y="6537960"/>
            <a:ext cx="7070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PIERS (Loaded Cargo); Based on PIERS’ COM4 Commodity Codes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19449-4376-429A-A0B1-4BF781591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4691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5715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Arial" pitchFamily="34" charset="0"/>
              </a:rPr>
              <a:t>Grew </a:t>
            </a:r>
            <a:r>
              <a:rPr lang="de-DE" b="1" dirty="0">
                <a:solidFill>
                  <a:srgbClr val="6BB2E2"/>
                </a:solidFill>
                <a:latin typeface="Arial"/>
                <a:ea typeface="Directors Gothic 220 SBd" charset="0"/>
                <a:cs typeface="Arial" pitchFamily="34" charset="0"/>
              </a:rPr>
              <a:t>13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Arial" pitchFamily="34" charset="0"/>
              </a:rPr>
              <a:t>% between CY2013 and CY2017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/>
              <a:ea typeface="Directors Gothic 220 SBd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-1" y="304800"/>
            <a:ext cx="9142413" cy="1143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CONTAINERIZED AGRICULTURAL trade   VIA THE PORT OF SAVANNAH </a:t>
            </a:r>
            <a:r>
              <a:rPr lang="en-US" sz="3200" b="1" cap="all" dirty="0">
                <a:solidFill>
                  <a:srgbClr val="0D4C92"/>
                </a:solidFill>
                <a:latin typeface="Arial"/>
              </a:rPr>
              <a:t>is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880" y="1600200"/>
            <a:ext cx="850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0" cap="none" spc="0" normalizeH="0" baseline="0" noProof="0" dirty="0">
                <a:ln>
                  <a:noFill/>
                </a:ln>
                <a:solidFill>
                  <a:srgbClr val="96C93D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Containerized Agricultural Tra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6C93D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de via the Port of Savannah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6C93D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CY2013-CY2017</a:t>
            </a: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581379063"/>
              </p:ext>
            </p:extLst>
          </p:nvPr>
        </p:nvGraphicFramePr>
        <p:xfrm>
          <a:off x="1009650" y="2181225"/>
          <a:ext cx="7124700" cy="362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B2CB19E-27DD-405B-B5C1-C3696D579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9BF0A-E8B4-49A1-AC07-F255E2493719}"/>
              </a:ext>
            </a:extLst>
          </p:cNvPr>
          <p:cNvSpPr txBox="1"/>
          <p:nvPr/>
        </p:nvSpPr>
        <p:spPr>
          <a:xfrm>
            <a:off x="274320" y="6537960"/>
            <a:ext cx="7070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PIERS (Loaded Cargo); Based on PIERS’ COM4 Commodity Codes</a:t>
            </a:r>
          </a:p>
        </p:txBody>
      </p:sp>
    </p:spTree>
    <p:extLst>
      <p:ext uri="{BB962C8B-B14F-4D97-AF65-F5344CB8AC3E}">
        <p14:creationId xmlns:p14="http://schemas.microsoft.com/office/powerpoint/2010/main" val="1693233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906968460"/>
              </p:ext>
            </p:extLst>
          </p:nvPr>
        </p:nvGraphicFramePr>
        <p:xfrm>
          <a:off x="838200" y="2362200"/>
          <a:ext cx="7377954" cy="460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600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b="1" kern="0" dirty="0">
                <a:solidFill>
                  <a:srgbClr val="96C93D"/>
                </a:solidFill>
                <a:cs typeface="Arial" pitchFamily="34" charset="0"/>
              </a:rPr>
              <a:t>Containerized Agricultural Exports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6C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 U.S. East Coast Ports during CY2017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FF9CF-F62A-446C-A825-5EA5A6CB0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941E21-01F3-44F9-ABC4-1EE8B426C376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8686800" cy="1143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SAVANNAH: #1 U.S. EAST COAST PORT FOR AGRICULTURAL exports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17DB6-673D-4071-AEBF-0C5519774A48}"/>
              </a:ext>
            </a:extLst>
          </p:cNvPr>
          <p:cNvSpPr txBox="1"/>
          <p:nvPr/>
        </p:nvSpPr>
        <p:spPr>
          <a:xfrm>
            <a:off x="274320" y="6537960"/>
            <a:ext cx="7070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PIERS (Loaded Cargo); Based on PIERS’ COM4 Commodity Codes</a:t>
            </a:r>
          </a:p>
        </p:txBody>
      </p:sp>
    </p:spTree>
    <p:extLst>
      <p:ext uri="{BB962C8B-B14F-4D97-AF65-F5344CB8AC3E}">
        <p14:creationId xmlns:p14="http://schemas.microsoft.com/office/powerpoint/2010/main" val="387969215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813C05-E932-4457-96BC-4FE395D08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BE510-9BF3-41CE-B5EE-8C9892A9D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712" y="6236208"/>
            <a:ext cx="1087052" cy="54864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C3D497E-5BFC-46C3-8EDC-8FA460466297}"/>
              </a:ext>
            </a:extLst>
          </p:cNvPr>
          <p:cNvSpPr txBox="1">
            <a:spLocks/>
          </p:cNvSpPr>
          <p:nvPr/>
        </p:nvSpPr>
        <p:spPr>
          <a:xfrm>
            <a:off x="217967" y="457200"/>
            <a:ext cx="8686800" cy="1470025"/>
          </a:xfrm>
          <a:prstGeom prst="rect">
            <a:avLst/>
          </a:prstGeom>
          <a:solidFill>
            <a:srgbClr val="000000">
              <a:alpha val="45882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BB42F3-B331-4CD0-ABF6-E9E4944AECD1}"/>
              </a:ext>
            </a:extLst>
          </p:cNvPr>
          <p:cNvCxnSpPr/>
          <p:nvPr/>
        </p:nvCxnSpPr>
        <p:spPr>
          <a:xfrm flipH="1">
            <a:off x="457200" y="1676400"/>
            <a:ext cx="82296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8142810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05BBB-C38B-4E7D-BDA8-4DEB594C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/>
          <a:stretch/>
        </p:blipFill>
        <p:spPr>
          <a:xfrm>
            <a:off x="4206240" y="3191256"/>
            <a:ext cx="2375824" cy="13533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C98685-9756-4F8C-844E-BC57DE4B6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832" y="1682496"/>
            <a:ext cx="2377440" cy="13564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6D8B02-FFCD-4255-934F-BF79CC0289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/>
        </p:blipFill>
        <p:spPr>
          <a:xfrm>
            <a:off x="4206240" y="4700016"/>
            <a:ext cx="2377440" cy="1353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EE5B9C-6832-46F5-B946-3525463274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09" y="1682496"/>
            <a:ext cx="2377440" cy="1353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1BFA2E-3816-4F6B-8A4E-355B84AD90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7"/>
          <a:stretch/>
        </p:blipFill>
        <p:spPr>
          <a:xfrm>
            <a:off x="6658247" y="4700016"/>
            <a:ext cx="2377440" cy="1353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60CB0C-C954-410F-B9DD-4461EAE212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247" y="3191256"/>
            <a:ext cx="2377440" cy="1353312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0" y="304800"/>
            <a:ext cx="9143999" cy="1143000"/>
          </a:xfrm>
          <a:prstGeom prst="rect">
            <a:avLst/>
          </a:prstGeom>
          <a:noFill/>
        </p:spPr>
        <p:txBody>
          <a:bodyPr vert="horz" lIns="0" tIns="45720" rIns="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GEORGIA PORTS AUTHORITY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DEEPWATER &amp; INLAND TERMINAL OPTIONS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C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95CA40"/>
            </a:solidFill>
            <a:prstDash val="soli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201670" y="2697480"/>
            <a:ext cx="2377440" cy="338554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Garden City Terminal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58247" y="2697480"/>
            <a:ext cx="2377440" cy="338554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Ocean Terminal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58247" y="4204444"/>
            <a:ext cx="2377440" cy="338554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Colonel’s Island Terminal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01670" y="5725445"/>
            <a:ext cx="2377440" cy="338554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Mayor’s Point Terminal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58247" y="5711190"/>
            <a:ext cx="2377440" cy="338554"/>
          </a:xfrm>
          <a:prstGeom prst="rect">
            <a:avLst/>
          </a:prstGeom>
        </p:spPr>
        <p:txBody>
          <a:bodyPr wrap="square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East River Terminal/Lanier Docks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196EC-26B0-422E-8808-186191EF1E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A14E90-DD4D-4356-907A-F91275C40CE8}"/>
              </a:ext>
            </a:extLst>
          </p:cNvPr>
          <p:cNvSpPr/>
          <p:nvPr/>
        </p:nvSpPr>
        <p:spPr>
          <a:xfrm>
            <a:off x="1040130" y="5391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7A39A5-B313-4C05-A33C-52CA65A4DC87}"/>
              </a:ext>
            </a:extLst>
          </p:cNvPr>
          <p:cNvSpPr/>
          <p:nvPr/>
        </p:nvSpPr>
        <p:spPr>
          <a:xfrm>
            <a:off x="868680" y="418338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7EDC6-8882-4FA1-A148-8C5C94F6381B}"/>
              </a:ext>
            </a:extLst>
          </p:cNvPr>
          <p:cNvSpPr txBox="1"/>
          <p:nvPr/>
        </p:nvSpPr>
        <p:spPr>
          <a:xfrm>
            <a:off x="4206240" y="4204006"/>
            <a:ext cx="2377440" cy="338554"/>
          </a:xfrm>
          <a:prstGeom prst="rect">
            <a:avLst/>
          </a:prstGeom>
        </p:spPr>
        <p:txBody>
          <a:bodyPr wrap="square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Appalachian Regional Port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B1BF41-F9D0-45F9-8F0F-6711779AD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0" y="1981206"/>
            <a:ext cx="3772410" cy="40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7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PA_GC_06222015-14.JPG"/>
          <p:cNvPicPr>
            <a:picLocks noChangeAspect="1"/>
          </p:cNvPicPr>
          <p:nvPr/>
        </p:nvPicPr>
        <p:blipFill>
          <a:blip r:embed="rId2" cstate="screen"/>
          <a:srcRect r="2656"/>
          <a:stretch>
            <a:fillRect/>
          </a:stretch>
        </p:blipFill>
        <p:spPr>
          <a:xfrm>
            <a:off x="0" y="0"/>
            <a:ext cx="4343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0872" y="1216152"/>
            <a:ext cx="4052887" cy="2286000"/>
          </a:xfrm>
        </p:spPr>
        <p:txBody>
          <a:bodyPr lIns="0" tIns="45720" rIns="91440" bIns="4572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800" dirty="0">
                <a:solidFill>
                  <a:srgbClr val="0D4C92"/>
                </a:solidFill>
                <a:latin typeface="+mj-lt"/>
              </a:rPr>
              <a:t>GPA: AN ECONOMIC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18304" y="3657600"/>
            <a:ext cx="4024312" cy="2698750"/>
          </a:xfrm>
        </p:spPr>
        <p:txBody>
          <a:bodyPr lIns="0" tIns="45720" rIns="91440" bIns="4572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rgbClr val="6BB2E2"/>
                </a:solidFill>
                <a:latin typeface="+mj-lt"/>
              </a:rPr>
              <a:t>STATE OF GEORGIA: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+439,000</a:t>
            </a:r>
            <a:r>
              <a:rPr lang="en-US" sz="1050" dirty="0">
                <a:solidFill>
                  <a:srgbClr val="6BB2E2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full- and part-time jobs</a:t>
            </a:r>
            <a:endParaRPr lang="en-US" sz="1050" dirty="0">
              <a:solidFill>
                <a:srgbClr val="6BB2E2"/>
              </a:solidFill>
              <a:latin typeface="+mj-lt"/>
            </a:endParaRP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$106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billion in sales (11% of total sales)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$44</a:t>
            </a:r>
            <a:r>
              <a:rPr lang="en-US" sz="1400" dirty="0">
                <a:solidFill>
                  <a:srgbClr val="6BB2E2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billion in state GDP (8% of total GDP)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$25</a:t>
            </a:r>
            <a:r>
              <a:rPr lang="en-US" sz="1400" dirty="0">
                <a:solidFill>
                  <a:srgbClr val="6BB2E2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billion in income (6% of total personal income)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dirty="0">
                <a:solidFill>
                  <a:srgbClr val="6BB2E2"/>
                </a:solidFill>
                <a:latin typeface="+mj-lt"/>
              </a:rPr>
              <a:t>NATIONWIDE: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$4.5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billion in federal taxes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8.5%</a:t>
            </a:r>
            <a:r>
              <a:rPr lang="en-US" sz="1400" dirty="0">
                <a:solidFill>
                  <a:srgbClr val="6BB2E2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of U.S. containerized trade**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10%</a:t>
            </a:r>
            <a:r>
              <a:rPr lang="en-US" sz="1400" dirty="0">
                <a:solidFill>
                  <a:srgbClr val="6BB2E2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of U.S. containerized exports**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6BB2E2"/>
                </a:solidFill>
                <a:latin typeface="+mj-lt"/>
              </a:rPr>
              <a:t>19% </a:t>
            </a:r>
            <a:r>
              <a:rPr lang="en-US" sz="1200" dirty="0">
                <a:solidFill>
                  <a:srgbClr val="6BB2E2"/>
                </a:solidFill>
                <a:latin typeface="+mj-lt"/>
              </a:rPr>
              <a:t>of U.S. East Coast containerized trade**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solidFill>
                <a:srgbClr val="6BB2E2"/>
              </a:solidFill>
              <a:latin typeface="+mj-lt"/>
            </a:endParaRPr>
          </a:p>
          <a:p>
            <a:pPr lvl="0"/>
            <a:endParaRPr lang="en-US" sz="1200" dirty="0">
              <a:solidFill>
                <a:srgbClr val="6BB2E2"/>
              </a:solidFill>
              <a:latin typeface="+mj-lt"/>
            </a:endParaRPr>
          </a:p>
          <a:p>
            <a:endParaRPr lang="en-US" sz="1200" dirty="0">
              <a:solidFill>
                <a:srgbClr val="6BB2E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4770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*Terry College of Business, University of Georgia (FY2017)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**U.S. Census Bureau– based on tonnage (CY2017)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94239" y="3429000"/>
            <a:ext cx="4050792" cy="0"/>
          </a:xfrm>
          <a:prstGeom prst="line">
            <a:avLst/>
          </a:prstGeom>
          <a:ln w="50800">
            <a:solidFill>
              <a:srgbClr val="0D4C9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8F3D4EB-D5A7-4F63-A8D7-8EA523B69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351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D7B982-F9E6-4EFB-9AC6-301811237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23"/>
            <a:ext cx="9144000" cy="5916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7C0838-27C9-4BCB-852D-5F714FADC065}"/>
              </a:ext>
            </a:extLst>
          </p:cNvPr>
          <p:cNvSpPr txBox="1"/>
          <p:nvPr/>
        </p:nvSpPr>
        <p:spPr>
          <a:xfrm>
            <a:off x="375765" y="5743544"/>
            <a:ext cx="3843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Container berths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9,693 ft (2,955 m) of contiguous berthing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F89E2-4BC1-4550-AA37-544D3821EE2F}"/>
              </a:ext>
            </a:extLst>
          </p:cNvPr>
          <p:cNvSpPr txBox="1"/>
          <p:nvPr/>
        </p:nvSpPr>
        <p:spPr>
          <a:xfrm>
            <a:off x="4440933" y="5743544"/>
            <a:ext cx="438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Container cranes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146 Rubber-tired gantries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1,200 acres (485.6 ha) terminal area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386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>
            <p:extLst/>
          </p:nvPr>
        </p:nvGraphicFramePr>
        <p:xfrm>
          <a:off x="4447961" y="1612604"/>
          <a:ext cx="5140299" cy="536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04800" y="6535583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AAPA; throughput excluding domestic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Savannah: </a:t>
            </a:r>
          </a:p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#4 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3400" b="0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Fastest growing</a:t>
            </a:r>
            <a:endParaRPr kumimoji="0" lang="en-US" sz="4200" b="1" i="0" u="none" strike="noStrike" kern="1200" cap="all" spc="0" normalizeH="0" baseline="0" noProof="0" dirty="0">
              <a:ln>
                <a:noFill/>
              </a:ln>
              <a:solidFill>
                <a:srgbClr val="0D4C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04801" y="1752600"/>
          <a:ext cx="4926239" cy="4718304"/>
        </p:xfrm>
        <a:graphic>
          <a:graphicData uri="http://schemas.openxmlformats.org/drawingml/2006/table">
            <a:tbl>
              <a:tblPr/>
              <a:tblGrid>
                <a:gridCol w="200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C9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CY2007 TEUs</a:t>
                      </a:r>
                    </a:p>
                  </a:txBody>
                  <a:tcPr marL="18288" marR="18288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C9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CY2017 TEUs</a:t>
                      </a:r>
                    </a:p>
                  </a:txBody>
                  <a:tcPr marL="18288" marR="18288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indent="-342900" algn="l" rtl="0" fontAlgn="t">
                        <a:buNone/>
                      </a:pPr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1. LOS</a:t>
                      </a:r>
                      <a:r>
                        <a:rPr lang="en-US" sz="1700" b="1" i="0" u="none" strike="noStrike" baseline="0" dirty="0">
                          <a:solidFill>
                            <a:srgbClr val="0D4C92"/>
                          </a:solidFill>
                          <a:latin typeface="+mj-lt"/>
                        </a:rPr>
                        <a:t> ANGELES</a:t>
                      </a:r>
                      <a:endParaRPr lang="en-US" sz="1700" b="1" i="0" u="none" strike="noStrike" dirty="0">
                        <a:solidFill>
                          <a:srgbClr val="0D4C9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8,355,039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9,343,191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2. LONG</a:t>
                      </a:r>
                      <a:r>
                        <a:rPr lang="en-US" sz="1700" b="1" i="0" u="none" strike="noStrike" baseline="0" dirty="0">
                          <a:solidFill>
                            <a:srgbClr val="0D4C92"/>
                          </a:solidFill>
                          <a:latin typeface="+mj-lt"/>
                        </a:rPr>
                        <a:t> BEACH</a:t>
                      </a:r>
                      <a:endParaRPr lang="en-US" sz="1700" b="1" i="0" u="none" strike="noStrike" dirty="0">
                        <a:solidFill>
                          <a:srgbClr val="0D4C9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7,312,465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7,544,514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3. NY/NJ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5,299,104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6,710,817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4. SAVANNAH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93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solidFill>
                            <a:srgbClr val="0D4C92"/>
                          </a:solidFill>
                          <a:effectLst/>
                        </a:rPr>
                        <a:t>2,604,401</a:t>
                      </a:r>
                      <a:endParaRPr lang="en-US" sz="1700" b="1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93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4,046,216</a:t>
                      </a:r>
                      <a:endParaRPr lang="en-US" sz="1700" b="1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9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5. SEA/TAC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3,031,378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2,958,471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6. VIRGINIA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2,111,264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2,841,020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7.</a:t>
                      </a:r>
                      <a:r>
                        <a:rPr lang="en-US" sz="1700" b="1" i="0" u="none" strike="noStrike" baseline="0" dirty="0">
                          <a:solidFill>
                            <a:srgbClr val="0D4C92"/>
                          </a:solidFill>
                          <a:latin typeface="+mj-lt"/>
                        </a:rPr>
                        <a:t> HOUSTON</a:t>
                      </a:r>
                      <a:endParaRPr lang="en-US" sz="1700" b="1" i="0" u="none" strike="noStrike" dirty="0">
                        <a:solidFill>
                          <a:srgbClr val="0D4C9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1,744,668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2,459,107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8. OAKLAND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2,386,363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2,420,836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9. CHARLESTON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1,754,381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2,177,557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rgbClr val="0D4C92"/>
                          </a:solidFill>
                          <a:latin typeface="+mj-lt"/>
                        </a:rPr>
                        <a:t>10. PT. </a:t>
                      </a:r>
                      <a:r>
                        <a:rPr lang="en-US" sz="1700" b="1" i="0" u="none" strike="noStrike" baseline="0" dirty="0">
                          <a:solidFill>
                            <a:srgbClr val="0D4C92"/>
                          </a:solidFill>
                          <a:latin typeface="+mj-lt"/>
                        </a:rPr>
                        <a:t>EV</a:t>
                      </a:r>
                      <a:endParaRPr lang="en-US" sz="1700" b="1" i="0" u="none" strike="noStrike" dirty="0">
                        <a:solidFill>
                          <a:srgbClr val="0D4C9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</a:rPr>
                        <a:t>960,860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u="none" strike="noStrike" dirty="0">
                          <a:solidFill>
                            <a:srgbClr val="0D4C92"/>
                          </a:solidFill>
                          <a:effectLst/>
                          <a:latin typeface="+mn-lt"/>
                        </a:rPr>
                        <a:t>1,068,335</a:t>
                      </a:r>
                      <a:endParaRPr lang="en-US" sz="1700" b="0" i="0" u="none" strike="noStrike" dirty="0">
                        <a:solidFill>
                          <a:srgbClr val="0D4C92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1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5661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1323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6984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426464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83080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139696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96312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852928" algn="l" defTabSz="713232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t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TOP</a:t>
                      </a:r>
                      <a:r>
                        <a:rPr lang="en-US" sz="1700" b="1" i="0" u="none" strike="noStrike" baseline="0" dirty="0">
                          <a:solidFill>
                            <a:schemeClr val="bg1"/>
                          </a:solidFill>
                          <a:latin typeface="+mj-lt"/>
                        </a:rPr>
                        <a:t> TEN TOTAL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C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35,559,922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C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41,570,064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26B9D8B-CB1E-455E-ABAB-397E31B07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8663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75167"/>
            <a:ext cx="3696504" cy="5486400"/>
          </a:xfrm>
          <a:prstGeom prst="rect">
            <a:avLst/>
          </a:prstGeom>
        </p:spPr>
      </p:pic>
      <p:sp>
        <p:nvSpPr>
          <p:cNvPr id="89" name="Oval 88"/>
          <p:cNvSpPr/>
          <p:nvPr/>
        </p:nvSpPr>
        <p:spPr>
          <a:xfrm>
            <a:off x="3211383" y="2775099"/>
            <a:ext cx="274320" cy="274320"/>
          </a:xfrm>
          <a:prstGeom prst="ellipse">
            <a:avLst/>
          </a:prstGeom>
          <a:solidFill>
            <a:srgbClr val="0D4C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</a:p>
        </p:txBody>
      </p:sp>
      <p:sp>
        <p:nvSpPr>
          <p:cNvPr id="79" name="Oval 78"/>
          <p:cNvSpPr/>
          <p:nvPr/>
        </p:nvSpPr>
        <p:spPr>
          <a:xfrm>
            <a:off x="3144047" y="3643779"/>
            <a:ext cx="274320" cy="274320"/>
          </a:xfrm>
          <a:prstGeom prst="ellipse">
            <a:avLst/>
          </a:prstGeom>
          <a:solidFill>
            <a:srgbClr val="0D4C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</a:t>
            </a:r>
          </a:p>
        </p:txBody>
      </p:sp>
      <p:sp>
        <p:nvSpPr>
          <p:cNvPr id="98" name="Oval 97"/>
          <p:cNvSpPr/>
          <p:nvPr/>
        </p:nvSpPr>
        <p:spPr>
          <a:xfrm>
            <a:off x="2743200" y="4145280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</a:p>
        </p:txBody>
      </p:sp>
      <p:sp>
        <p:nvSpPr>
          <p:cNvPr id="99" name="Oval 98"/>
          <p:cNvSpPr/>
          <p:nvPr/>
        </p:nvSpPr>
        <p:spPr>
          <a:xfrm>
            <a:off x="2612066" y="4481979"/>
            <a:ext cx="274320" cy="274320"/>
          </a:xfrm>
          <a:prstGeom prst="ellipse">
            <a:avLst/>
          </a:prstGeom>
          <a:solidFill>
            <a:srgbClr val="96C9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</a:t>
            </a:r>
          </a:p>
        </p:txBody>
      </p:sp>
      <p:sp>
        <p:nvSpPr>
          <p:cNvPr id="111" name="Oval 110"/>
          <p:cNvSpPr/>
          <p:nvPr/>
        </p:nvSpPr>
        <p:spPr>
          <a:xfrm>
            <a:off x="2590800" y="4866167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12" name="Oval 111"/>
          <p:cNvSpPr/>
          <p:nvPr/>
        </p:nvSpPr>
        <p:spPr>
          <a:xfrm>
            <a:off x="2849880" y="5593080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sp>
        <p:nvSpPr>
          <p:cNvPr id="113" name="Oval 112"/>
          <p:cNvSpPr/>
          <p:nvPr/>
        </p:nvSpPr>
        <p:spPr>
          <a:xfrm>
            <a:off x="2860513" y="5344633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sp>
        <p:nvSpPr>
          <p:cNvPr id="114" name="Oval 113"/>
          <p:cNvSpPr/>
          <p:nvPr/>
        </p:nvSpPr>
        <p:spPr>
          <a:xfrm>
            <a:off x="3012913" y="3962400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15" name="Oval 114"/>
          <p:cNvSpPr/>
          <p:nvPr/>
        </p:nvSpPr>
        <p:spPr>
          <a:xfrm>
            <a:off x="3002280" y="3276600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116" name="Oval 115"/>
          <p:cNvSpPr/>
          <p:nvPr/>
        </p:nvSpPr>
        <p:spPr>
          <a:xfrm>
            <a:off x="3078480" y="3016101"/>
            <a:ext cx="274320" cy="274320"/>
          </a:xfrm>
          <a:prstGeom prst="ellipse">
            <a:avLst/>
          </a:prstGeom>
          <a:solidFill>
            <a:srgbClr val="6BB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779434" y="4440866"/>
            <a:ext cx="169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6C93D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SAVANNAH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421924" y="3651915"/>
            <a:ext cx="9127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NFK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480524" y="2764129"/>
            <a:ext cx="10152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NY/NJ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0513" y="4855534"/>
            <a:ext cx="17480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JAX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107660" y="5594499"/>
            <a:ext cx="10798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MIA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29964" y="4182146"/>
            <a:ext cx="17600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CHA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sp>
        <p:nvSpPr>
          <p:cNvPr id="37" name="Content Placeholder 2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SAVANNAH: A GLOBAL COMMERCE HUB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74320" y="653796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American Shipper BlueWater Reporting &amp; Carrier Websites July 2018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152911" y="5334000"/>
            <a:ext cx="10798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PEV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297866" y="3962400"/>
            <a:ext cx="17600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WIL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273062" y="3265967"/>
            <a:ext cx="17600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BAL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352800" y="3016111"/>
            <a:ext cx="17600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PHIL</a:t>
            </a:r>
          </a:p>
        </p:txBody>
      </p:sp>
      <p:sp>
        <p:nvSpPr>
          <p:cNvPr id="121" name="Title 4"/>
          <p:cNvSpPr txBox="1">
            <a:spLocks/>
          </p:cNvSpPr>
          <p:nvPr/>
        </p:nvSpPr>
        <p:spPr>
          <a:xfrm>
            <a:off x="4572000" y="1600200"/>
            <a:ext cx="4114800" cy="4572000"/>
          </a:xfrm>
          <a:prstGeom prst="rect">
            <a:avLst/>
          </a:prstGeom>
          <a:solidFill>
            <a:srgbClr val="96C93D"/>
          </a:solidFill>
          <a:effectLst/>
        </p:spPr>
        <p:txBody>
          <a:bodyPr vert="horz" wrap="square" lIns="91440" tIns="91440" rIns="91440" bIns="9144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37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 WEEKLY SERVICES COVERING THE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irectors Gothic 220 SBd" charset="0"/>
              <a:cs typeface="Directors Gothic 220 SBd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THE MOST ON THE U.S. EAST COAST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irectors Gothic 220 SBd" charset="0"/>
              <a:cs typeface="Directors Gothic 220 SBd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EVERY MAJOR CARRIER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irectors Gothic 220 SBd" charset="0"/>
                <a:cs typeface="Directors Gothic 220 SBd" charset="0"/>
              </a:rPr>
              <a:t>CALLS SAVANNAH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irectors Gothic 220 SBd" charset="0"/>
              <a:cs typeface="Directors Gothic 220 SBd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Savannah Service Features:</a:t>
            </a:r>
          </a:p>
          <a:p>
            <a:pPr marL="346075" marR="0" lvl="0" indent="-346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Offers 10 Services via Panama</a:t>
            </a:r>
          </a:p>
          <a:p>
            <a:pPr marL="346075" marR="0" lvl="0" indent="-346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Offers 8 Services via Suez </a:t>
            </a:r>
          </a:p>
          <a:p>
            <a:pPr marL="346075" marR="0" lvl="0" indent="-346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in = 11;  Last out = 10 (All Trades)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irectors Gothic 220 SBd" charset="0"/>
              <a:cs typeface="Directors Gothic 220 SBd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FE38BC-BEFA-4999-A8AE-7CDF7C0B8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79" grpId="0" animBg="1"/>
      <p:bldP spid="98" grpId="0" animBg="1"/>
      <p:bldP spid="9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84" grpId="0"/>
      <p:bldP spid="86" grpId="0"/>
      <p:bldP spid="88" grpId="0"/>
      <p:bldP spid="90" grpId="0"/>
      <p:bldP spid="92" grpId="0"/>
      <p:bldP spid="93" grpId="0"/>
      <p:bldP spid="117" grpId="0"/>
      <p:bldP spid="118" grpId="0"/>
      <p:bldP spid="119" grpId="0"/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ates GCT.JPG">
            <a:extLst>
              <a:ext uri="{FF2B5EF4-FFF2-40B4-BE49-F238E27FC236}">
                <a16:creationId xmlns:a16="http://schemas.microsoft.com/office/drawing/2014/main" id="{56412143-4941-4533-8376-AAA705CD914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-4500"/>
            <a:ext cx="9144000" cy="6858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615F86-F5B5-453C-B2D1-BE0C4E238299}"/>
              </a:ext>
            </a:extLst>
          </p:cNvPr>
          <p:cNvSpPr txBox="1">
            <a:spLocks/>
          </p:cNvSpPr>
          <p:nvPr/>
        </p:nvSpPr>
        <p:spPr>
          <a:xfrm>
            <a:off x="228600" y="4563035"/>
            <a:ext cx="8686800" cy="1828800"/>
          </a:xfrm>
          <a:prstGeom prst="rect">
            <a:avLst/>
          </a:prstGeom>
          <a:solidFill>
            <a:srgbClr val="000100">
              <a:alpha val="45882"/>
            </a:srgbClr>
          </a:solidFill>
        </p:spPr>
        <p:txBody>
          <a:bodyPr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OVER 10,200 GATE MOVES/DAY;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33 MINUTES; DOUBLE 53 MINUTES.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Gates.   48 Lanes with 28 Pre-check Lanes.   12 Portal Approach Lanes.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Monday through Friday	6am to 6pm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Saturday (Gate 4 only)	8am to Noon, 1pm to 5pm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58834-47CB-4D33-845E-098FAD29E5C5}"/>
              </a:ext>
            </a:extLst>
          </p:cNvPr>
          <p:cNvSpPr txBox="1"/>
          <p:nvPr/>
        </p:nvSpPr>
        <p:spPr>
          <a:xfrm>
            <a:off x="274320" y="6537960"/>
            <a:ext cx="7589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GPA Gate Operations, Average moves/turn times for July-December 2017 Monday-Friday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D89E0E-7285-4918-97FC-258519C28D8D}"/>
              </a:ext>
            </a:extLst>
          </p:cNvPr>
          <p:cNvSpPr txBox="1">
            <a:spLocks/>
          </p:cNvSpPr>
          <p:nvPr/>
        </p:nvSpPr>
        <p:spPr>
          <a:xfrm>
            <a:off x="217967" y="457200"/>
            <a:ext cx="8686800" cy="1470025"/>
          </a:xfrm>
          <a:prstGeom prst="rect">
            <a:avLst/>
          </a:prstGeom>
          <a:solidFill>
            <a:srgbClr val="000000">
              <a:alpha val="45882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GATE FLUIDITY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EE03BB-71FA-4F54-8566-86F0209D9EA2}"/>
              </a:ext>
            </a:extLst>
          </p:cNvPr>
          <p:cNvCxnSpPr/>
          <p:nvPr/>
        </p:nvCxnSpPr>
        <p:spPr>
          <a:xfrm flipH="1">
            <a:off x="457200" y="1676400"/>
            <a:ext cx="8229600" cy="0"/>
          </a:xfrm>
          <a:prstGeom prst="line">
            <a:avLst/>
          </a:prstGeom>
          <a:noFill/>
          <a:ln w="508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A337475-47F3-4BD6-BB56-45F4C797B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712" y="6236208"/>
            <a:ext cx="108705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469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3730752" y="1380744"/>
            <a:ext cx="5529267" cy="5667768"/>
            <a:chOff x="-609600" y="1507980"/>
            <a:chExt cx="5529267" cy="56677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78"/>
            <a:stretch>
              <a:fillRect/>
            </a:stretch>
          </p:blipFill>
          <p:spPr>
            <a:xfrm>
              <a:off x="0" y="1507980"/>
              <a:ext cx="4458268" cy="5667768"/>
            </a:xfrm>
            <a:prstGeom prst="rect">
              <a:avLst/>
            </a:prstGeom>
          </p:spPr>
        </p:pic>
        <p:sp>
          <p:nvSpPr>
            <p:cNvPr id="88" name="Freeform 59"/>
            <p:cNvSpPr>
              <a:spLocks/>
            </p:cNvSpPr>
            <p:nvPr/>
          </p:nvSpPr>
          <p:spPr bwMode="auto">
            <a:xfrm>
              <a:off x="2738435" y="2088962"/>
              <a:ext cx="1266230" cy="4173739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62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62 w 709"/>
                <a:gd name="connsiteY6" fmla="*/ 2337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" h="2337">
                  <a:moveTo>
                    <a:pt x="709" y="0"/>
                  </a:moveTo>
                  <a:cubicBezTo>
                    <a:pt x="691" y="196"/>
                    <a:pt x="636" y="393"/>
                    <a:pt x="599" y="590"/>
                  </a:cubicBezTo>
                  <a:cubicBezTo>
                    <a:pt x="585" y="624"/>
                    <a:pt x="566" y="621"/>
                    <a:pt x="536" y="624"/>
                  </a:cubicBezTo>
                  <a:cubicBezTo>
                    <a:pt x="518" y="742"/>
                    <a:pt x="289" y="828"/>
                    <a:pt x="275" y="963"/>
                  </a:cubicBezTo>
                  <a:cubicBezTo>
                    <a:pt x="265" y="1034"/>
                    <a:pt x="361" y="1130"/>
                    <a:pt x="352" y="1326"/>
                  </a:cubicBezTo>
                  <a:cubicBezTo>
                    <a:pt x="344" y="1458"/>
                    <a:pt x="121" y="1425"/>
                    <a:pt x="64" y="1784"/>
                  </a:cubicBezTo>
                  <a:cubicBezTo>
                    <a:pt x="0" y="1920"/>
                    <a:pt x="193" y="2261"/>
                    <a:pt x="262" y="2337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59"/>
            <p:cNvSpPr>
              <a:spLocks/>
            </p:cNvSpPr>
            <p:nvPr/>
          </p:nvSpPr>
          <p:spPr bwMode="auto">
            <a:xfrm>
              <a:off x="2646" y="4003257"/>
              <a:ext cx="2227060" cy="155378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  <a:gd name="connsiteX0" fmla="*/ 325 w 325"/>
                <a:gd name="connsiteY0" fmla="*/ 36 h 96"/>
                <a:gd name="connsiteX1" fmla="*/ 0 w 325"/>
                <a:gd name="connsiteY1" fmla="*/ 57 h 96"/>
                <a:gd name="connsiteX0" fmla="*/ 325 w 325"/>
                <a:gd name="connsiteY0" fmla="*/ 0 h 60"/>
                <a:gd name="connsiteX1" fmla="*/ 0 w 325"/>
                <a:gd name="connsiteY1" fmla="*/ 21 h 60"/>
                <a:gd name="connsiteX0" fmla="*/ 116 w 131"/>
                <a:gd name="connsiteY0" fmla="*/ 0 h 139"/>
                <a:gd name="connsiteX1" fmla="*/ 0 w 131"/>
                <a:gd name="connsiteY1" fmla="*/ 100 h 139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92 w 92"/>
                <a:gd name="connsiteY0" fmla="*/ 0 h 100"/>
                <a:gd name="connsiteX1" fmla="*/ 0 w 92"/>
                <a:gd name="connsiteY1" fmla="*/ 100 h 100"/>
                <a:gd name="connsiteX0" fmla="*/ 411 w 411"/>
                <a:gd name="connsiteY0" fmla="*/ 27 h 54"/>
                <a:gd name="connsiteX1" fmla="*/ 0 w 411"/>
                <a:gd name="connsiteY1" fmla="*/ 28 h 54"/>
                <a:gd name="connsiteX0" fmla="*/ 1247 w 1247"/>
                <a:gd name="connsiteY0" fmla="*/ 27 h 54"/>
                <a:gd name="connsiteX1" fmla="*/ 0 w 1247"/>
                <a:gd name="connsiteY1" fmla="*/ 28 h 54"/>
                <a:gd name="connsiteX0" fmla="*/ 1247 w 1247"/>
                <a:gd name="connsiteY0" fmla="*/ 20 h 47"/>
                <a:gd name="connsiteX1" fmla="*/ 0 w 1247"/>
                <a:gd name="connsiteY1" fmla="*/ 21 h 47"/>
                <a:gd name="connsiteX0" fmla="*/ 1247 w 1247"/>
                <a:gd name="connsiteY0" fmla="*/ 20 h 157"/>
                <a:gd name="connsiteX1" fmla="*/ 712 w 1247"/>
                <a:gd name="connsiteY1" fmla="*/ 131 h 157"/>
                <a:gd name="connsiteX2" fmla="*/ 0 w 1247"/>
                <a:gd name="connsiteY2" fmla="*/ 21 h 157"/>
                <a:gd name="connsiteX0" fmla="*/ 1247 w 1247"/>
                <a:gd name="connsiteY0" fmla="*/ 20 h 131"/>
                <a:gd name="connsiteX1" fmla="*/ 712 w 1247"/>
                <a:gd name="connsiteY1" fmla="*/ 131 h 131"/>
                <a:gd name="connsiteX2" fmla="*/ 0 w 1247"/>
                <a:gd name="connsiteY2" fmla="*/ 21 h 131"/>
                <a:gd name="connsiteX0" fmla="*/ 1247 w 1247"/>
                <a:gd name="connsiteY0" fmla="*/ 20 h 131"/>
                <a:gd name="connsiteX1" fmla="*/ 712 w 1247"/>
                <a:gd name="connsiteY1" fmla="*/ 131 h 131"/>
                <a:gd name="connsiteX2" fmla="*/ 0 w 1247"/>
                <a:gd name="connsiteY2" fmla="*/ 21 h 131"/>
                <a:gd name="connsiteX0" fmla="*/ 1247 w 1247"/>
                <a:gd name="connsiteY0" fmla="*/ 75 h 186"/>
                <a:gd name="connsiteX1" fmla="*/ 712 w 1247"/>
                <a:gd name="connsiteY1" fmla="*/ 186 h 186"/>
                <a:gd name="connsiteX2" fmla="*/ 0 w 1247"/>
                <a:gd name="connsiteY2" fmla="*/ 76 h 186"/>
                <a:gd name="connsiteX0" fmla="*/ 1247 w 1247"/>
                <a:gd name="connsiteY0" fmla="*/ 75 h 186"/>
                <a:gd name="connsiteX1" fmla="*/ 712 w 1247"/>
                <a:gd name="connsiteY1" fmla="*/ 186 h 186"/>
                <a:gd name="connsiteX2" fmla="*/ 0 w 1247"/>
                <a:gd name="connsiteY2" fmla="*/ 76 h 186"/>
                <a:gd name="connsiteX0" fmla="*/ 1247 w 1247"/>
                <a:gd name="connsiteY0" fmla="*/ 75 h 186"/>
                <a:gd name="connsiteX1" fmla="*/ 712 w 1247"/>
                <a:gd name="connsiteY1" fmla="*/ 186 h 186"/>
                <a:gd name="connsiteX2" fmla="*/ 0 w 1247"/>
                <a:gd name="connsiteY2" fmla="*/ 76 h 186"/>
                <a:gd name="connsiteX0" fmla="*/ 1247 w 1247"/>
                <a:gd name="connsiteY0" fmla="*/ 51 h 162"/>
                <a:gd name="connsiteX1" fmla="*/ 712 w 1247"/>
                <a:gd name="connsiteY1" fmla="*/ 162 h 162"/>
                <a:gd name="connsiteX2" fmla="*/ 0 w 1247"/>
                <a:gd name="connsiteY2" fmla="*/ 52 h 162"/>
                <a:gd name="connsiteX0" fmla="*/ 1247 w 1247"/>
                <a:gd name="connsiteY0" fmla="*/ 44 h 155"/>
                <a:gd name="connsiteX1" fmla="*/ 712 w 1247"/>
                <a:gd name="connsiteY1" fmla="*/ 155 h 155"/>
                <a:gd name="connsiteX2" fmla="*/ 0 w 1247"/>
                <a:gd name="connsiteY2" fmla="*/ 45 h 155"/>
                <a:gd name="connsiteX0" fmla="*/ 1247 w 1247"/>
                <a:gd name="connsiteY0" fmla="*/ 48 h 159"/>
                <a:gd name="connsiteX1" fmla="*/ 712 w 1247"/>
                <a:gd name="connsiteY1" fmla="*/ 159 h 159"/>
                <a:gd name="connsiteX2" fmla="*/ 0 w 1247"/>
                <a:gd name="connsiteY2" fmla="*/ 49 h 159"/>
                <a:gd name="connsiteX0" fmla="*/ 1247 w 1247"/>
                <a:gd name="connsiteY0" fmla="*/ 48 h 159"/>
                <a:gd name="connsiteX1" fmla="*/ 712 w 1247"/>
                <a:gd name="connsiteY1" fmla="*/ 159 h 159"/>
                <a:gd name="connsiteX2" fmla="*/ 0 w 1247"/>
                <a:gd name="connsiteY2" fmla="*/ 49 h 159"/>
                <a:gd name="connsiteX0" fmla="*/ 1247 w 1247"/>
                <a:gd name="connsiteY0" fmla="*/ 48 h 159"/>
                <a:gd name="connsiteX1" fmla="*/ 712 w 1247"/>
                <a:gd name="connsiteY1" fmla="*/ 159 h 159"/>
                <a:gd name="connsiteX2" fmla="*/ 0 w 1247"/>
                <a:gd name="connsiteY2" fmla="*/ 49 h 159"/>
                <a:gd name="connsiteX0" fmla="*/ 1247 w 1247"/>
                <a:gd name="connsiteY0" fmla="*/ 91 h 159"/>
                <a:gd name="connsiteX1" fmla="*/ 712 w 1247"/>
                <a:gd name="connsiteY1" fmla="*/ 159 h 159"/>
                <a:gd name="connsiteX2" fmla="*/ 0 w 1247"/>
                <a:gd name="connsiteY2" fmla="*/ 92 h 159"/>
                <a:gd name="connsiteX0" fmla="*/ 1247 w 1247"/>
                <a:gd name="connsiteY0" fmla="*/ 19 h 87"/>
                <a:gd name="connsiteX1" fmla="*/ 712 w 1247"/>
                <a:gd name="connsiteY1" fmla="*/ 87 h 87"/>
                <a:gd name="connsiteX2" fmla="*/ 0 w 1247"/>
                <a:gd name="connsiteY2" fmla="*/ 20 h 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7" h="87">
                  <a:moveTo>
                    <a:pt x="1247" y="19"/>
                  </a:moveTo>
                  <a:cubicBezTo>
                    <a:pt x="1130" y="9"/>
                    <a:pt x="895" y="54"/>
                    <a:pt x="712" y="87"/>
                  </a:cubicBezTo>
                  <a:cubicBezTo>
                    <a:pt x="259" y="0"/>
                    <a:pt x="382" y="25"/>
                    <a:pt x="0" y="20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59"/>
            <p:cNvSpPr>
              <a:spLocks/>
            </p:cNvSpPr>
            <p:nvPr/>
          </p:nvSpPr>
          <p:spPr bwMode="auto">
            <a:xfrm>
              <a:off x="2589613" y="4794649"/>
              <a:ext cx="441126" cy="280392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  <a:gd name="connsiteX0" fmla="*/ 325 w 325"/>
                <a:gd name="connsiteY0" fmla="*/ 36 h 96"/>
                <a:gd name="connsiteX1" fmla="*/ 0 w 325"/>
                <a:gd name="connsiteY1" fmla="*/ 57 h 96"/>
                <a:gd name="connsiteX0" fmla="*/ 325 w 325"/>
                <a:gd name="connsiteY0" fmla="*/ 0 h 60"/>
                <a:gd name="connsiteX1" fmla="*/ 0 w 325"/>
                <a:gd name="connsiteY1" fmla="*/ 21 h 60"/>
                <a:gd name="connsiteX0" fmla="*/ 116 w 131"/>
                <a:gd name="connsiteY0" fmla="*/ 0 h 139"/>
                <a:gd name="connsiteX1" fmla="*/ 0 w 131"/>
                <a:gd name="connsiteY1" fmla="*/ 100 h 139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92 w 92"/>
                <a:gd name="connsiteY0" fmla="*/ 0 h 100"/>
                <a:gd name="connsiteX1" fmla="*/ 0 w 92"/>
                <a:gd name="connsiteY1" fmla="*/ 100 h 100"/>
                <a:gd name="connsiteX0" fmla="*/ 49 w 49"/>
                <a:gd name="connsiteY0" fmla="*/ 56 h 83"/>
                <a:gd name="connsiteX1" fmla="*/ 0 w 49"/>
                <a:gd name="connsiteY1" fmla="*/ 28 h 83"/>
                <a:gd name="connsiteX0" fmla="*/ 58 w 58"/>
                <a:gd name="connsiteY0" fmla="*/ 56 h 83"/>
                <a:gd name="connsiteX1" fmla="*/ 9 w 58"/>
                <a:gd name="connsiteY1" fmla="*/ 28 h 83"/>
                <a:gd name="connsiteX2" fmla="*/ 3 w 58"/>
                <a:gd name="connsiteY2" fmla="*/ 29 h 83"/>
                <a:gd name="connsiteX0" fmla="*/ 49 w 49"/>
                <a:gd name="connsiteY0" fmla="*/ 56 h 83"/>
                <a:gd name="connsiteX1" fmla="*/ 0 w 49"/>
                <a:gd name="connsiteY1" fmla="*/ 28 h 83"/>
                <a:gd name="connsiteX0" fmla="*/ 177 w 177"/>
                <a:gd name="connsiteY0" fmla="*/ 13 h 40"/>
                <a:gd name="connsiteX1" fmla="*/ 0 w 177"/>
                <a:gd name="connsiteY1" fmla="*/ 28 h 40"/>
                <a:gd name="connsiteX0" fmla="*/ 106 w 106"/>
                <a:gd name="connsiteY0" fmla="*/ 42 h 69"/>
                <a:gd name="connsiteX1" fmla="*/ 0 w 106"/>
                <a:gd name="connsiteY1" fmla="*/ 28 h 69"/>
                <a:gd name="connsiteX0" fmla="*/ 106 w 106"/>
                <a:gd name="connsiteY0" fmla="*/ 14 h 41"/>
                <a:gd name="connsiteX1" fmla="*/ 0 w 106"/>
                <a:gd name="connsiteY1" fmla="*/ 0 h 41"/>
                <a:gd name="connsiteX0" fmla="*/ 106 w 106"/>
                <a:gd name="connsiteY0" fmla="*/ 14 h 20"/>
                <a:gd name="connsiteX1" fmla="*/ 0 w 106"/>
                <a:gd name="connsiteY1" fmla="*/ 0 h 20"/>
                <a:gd name="connsiteX0" fmla="*/ 106 w 106"/>
                <a:gd name="connsiteY0" fmla="*/ 14 h 103"/>
                <a:gd name="connsiteX1" fmla="*/ 0 w 106"/>
                <a:gd name="connsiteY1" fmla="*/ 0 h 103"/>
                <a:gd name="connsiteX0" fmla="*/ 106 w 106"/>
                <a:gd name="connsiteY0" fmla="*/ 15 h 104"/>
                <a:gd name="connsiteX1" fmla="*/ 0 w 106"/>
                <a:gd name="connsiteY1" fmla="*/ 1 h 104"/>
                <a:gd name="connsiteX0" fmla="*/ 106 w 106"/>
                <a:gd name="connsiteY0" fmla="*/ 15 h 15"/>
                <a:gd name="connsiteX1" fmla="*/ 0 w 106"/>
                <a:gd name="connsiteY1" fmla="*/ 1 h 15"/>
                <a:gd name="connsiteX0" fmla="*/ 106 w 106"/>
                <a:gd name="connsiteY0" fmla="*/ 15 h 15"/>
                <a:gd name="connsiteX1" fmla="*/ 0 w 106"/>
                <a:gd name="connsiteY1" fmla="*/ 1 h 15"/>
                <a:gd name="connsiteX0" fmla="*/ 106 w 106"/>
                <a:gd name="connsiteY0" fmla="*/ 15 h 30"/>
                <a:gd name="connsiteX1" fmla="*/ 105 w 106"/>
                <a:gd name="connsiteY1" fmla="*/ 30 h 30"/>
                <a:gd name="connsiteX2" fmla="*/ 0 w 106"/>
                <a:gd name="connsiteY2" fmla="*/ 1 h 30"/>
                <a:gd name="connsiteX0" fmla="*/ 106 w 106"/>
                <a:gd name="connsiteY0" fmla="*/ 14 h 14"/>
                <a:gd name="connsiteX1" fmla="*/ 0 w 106"/>
                <a:gd name="connsiteY1" fmla="*/ 0 h 14"/>
                <a:gd name="connsiteX0" fmla="*/ 106 w 106"/>
                <a:gd name="connsiteY0" fmla="*/ 33 h 33"/>
                <a:gd name="connsiteX1" fmla="*/ 0 w 106"/>
                <a:gd name="connsiteY1" fmla="*/ 0 h 33"/>
                <a:gd name="connsiteX0" fmla="*/ 106 w 106"/>
                <a:gd name="connsiteY0" fmla="*/ 33 h 33"/>
                <a:gd name="connsiteX1" fmla="*/ 0 w 106"/>
                <a:gd name="connsiteY1" fmla="*/ 0 h 33"/>
                <a:gd name="connsiteX0" fmla="*/ 247 w 247"/>
                <a:gd name="connsiteY0" fmla="*/ 157 h 157"/>
                <a:gd name="connsiteX1" fmla="*/ 0 w 247"/>
                <a:gd name="connsiteY1" fmla="*/ 0 h 157"/>
                <a:gd name="connsiteX0" fmla="*/ 247 w 247"/>
                <a:gd name="connsiteY0" fmla="*/ 157 h 157"/>
                <a:gd name="connsiteX1" fmla="*/ 103 w 247"/>
                <a:gd name="connsiteY1" fmla="*/ 25 h 157"/>
                <a:gd name="connsiteX2" fmla="*/ 0 w 247"/>
                <a:gd name="connsiteY2" fmla="*/ 0 h 157"/>
                <a:gd name="connsiteX0" fmla="*/ 247 w 247"/>
                <a:gd name="connsiteY0" fmla="*/ 157 h 157"/>
                <a:gd name="connsiteX1" fmla="*/ 103 w 247"/>
                <a:gd name="connsiteY1" fmla="*/ 25 h 157"/>
                <a:gd name="connsiteX2" fmla="*/ 0 w 247"/>
                <a:gd name="connsiteY2" fmla="*/ 0 h 157"/>
                <a:gd name="connsiteX0" fmla="*/ 247 w 247"/>
                <a:gd name="connsiteY0" fmla="*/ 157 h 157"/>
                <a:gd name="connsiteX1" fmla="*/ 103 w 247"/>
                <a:gd name="connsiteY1" fmla="*/ 25 h 157"/>
                <a:gd name="connsiteX2" fmla="*/ 0 w 247"/>
                <a:gd name="connsiteY2" fmla="*/ 0 h 157"/>
                <a:gd name="connsiteX0" fmla="*/ 247 w 247"/>
                <a:gd name="connsiteY0" fmla="*/ 157 h 157"/>
                <a:gd name="connsiteX1" fmla="*/ 103 w 247"/>
                <a:gd name="connsiteY1" fmla="*/ 25 h 157"/>
                <a:gd name="connsiteX2" fmla="*/ 0 w 247"/>
                <a:gd name="connsiteY2" fmla="*/ 0 h 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" h="157">
                  <a:moveTo>
                    <a:pt x="247" y="157"/>
                  </a:moveTo>
                  <a:cubicBezTo>
                    <a:pt x="200" y="149"/>
                    <a:pt x="137" y="47"/>
                    <a:pt x="103" y="25"/>
                  </a:cubicBezTo>
                  <a:cubicBezTo>
                    <a:pt x="104" y="20"/>
                    <a:pt x="35" y="5"/>
                    <a:pt x="0" y="0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59"/>
            <p:cNvSpPr>
              <a:spLocks/>
            </p:cNvSpPr>
            <p:nvPr/>
          </p:nvSpPr>
          <p:spPr bwMode="auto">
            <a:xfrm>
              <a:off x="2372583" y="5107561"/>
              <a:ext cx="475060" cy="160735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" h="90">
                  <a:moveTo>
                    <a:pt x="266" y="90"/>
                  </a:moveTo>
                  <a:cubicBezTo>
                    <a:pt x="203" y="54"/>
                    <a:pt x="131" y="39"/>
                    <a:pt x="0" y="0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1890379" y="4151490"/>
              <a:ext cx="1439467" cy="1128714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57 w 457"/>
                <a:gd name="connsiteY0" fmla="*/ 0 h 833"/>
                <a:gd name="connsiteX1" fmla="*/ 0 w 457"/>
                <a:gd name="connsiteY1" fmla="*/ 833 h 833"/>
                <a:gd name="connsiteX0" fmla="*/ 806 w 806"/>
                <a:gd name="connsiteY0" fmla="*/ 0 h 632"/>
                <a:gd name="connsiteX1" fmla="*/ 0 w 806"/>
                <a:gd name="connsiteY1" fmla="*/ 632 h 632"/>
                <a:gd name="connsiteX0" fmla="*/ 806 w 806"/>
                <a:gd name="connsiteY0" fmla="*/ 0 h 632"/>
                <a:gd name="connsiteX1" fmla="*/ 0 w 806"/>
                <a:gd name="connsiteY1" fmla="*/ 632 h 632"/>
                <a:gd name="connsiteX0" fmla="*/ 806 w 806"/>
                <a:gd name="connsiteY0" fmla="*/ 0 h 632"/>
                <a:gd name="connsiteX1" fmla="*/ 0 w 806"/>
                <a:gd name="connsiteY1" fmla="*/ 632 h 632"/>
                <a:gd name="connsiteX0" fmla="*/ 806 w 806"/>
                <a:gd name="connsiteY0" fmla="*/ 0 h 632"/>
                <a:gd name="connsiteX1" fmla="*/ 0 w 806"/>
                <a:gd name="connsiteY1" fmla="*/ 632 h 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6" h="632">
                  <a:moveTo>
                    <a:pt x="806" y="0"/>
                  </a:moveTo>
                  <a:cubicBezTo>
                    <a:pt x="700" y="219"/>
                    <a:pt x="227" y="424"/>
                    <a:pt x="0" y="632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9"/>
            <p:cNvSpPr>
              <a:spLocks/>
            </p:cNvSpPr>
            <p:nvPr/>
          </p:nvSpPr>
          <p:spPr bwMode="auto">
            <a:xfrm>
              <a:off x="1550455" y="3207186"/>
              <a:ext cx="846536" cy="2430663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74 w 305"/>
                <a:gd name="connsiteY0" fmla="*/ 0 h 1361"/>
                <a:gd name="connsiteX1" fmla="*/ 165 w 305"/>
                <a:gd name="connsiteY1" fmla="*/ 1361 h 1361"/>
                <a:gd name="connsiteX0" fmla="*/ 74 w 604"/>
                <a:gd name="connsiteY0" fmla="*/ 0 h 1361"/>
                <a:gd name="connsiteX1" fmla="*/ 165 w 604"/>
                <a:gd name="connsiteY1" fmla="*/ 1361 h 1361"/>
                <a:gd name="connsiteX0" fmla="*/ 74 w 604"/>
                <a:gd name="connsiteY0" fmla="*/ 0 h 1361"/>
                <a:gd name="connsiteX1" fmla="*/ 165 w 604"/>
                <a:gd name="connsiteY1" fmla="*/ 1361 h 1361"/>
                <a:gd name="connsiteX0" fmla="*/ 109 w 639"/>
                <a:gd name="connsiteY0" fmla="*/ 0 h 1361"/>
                <a:gd name="connsiteX1" fmla="*/ 200 w 639"/>
                <a:gd name="connsiteY1" fmla="*/ 1361 h 1361"/>
                <a:gd name="connsiteX0" fmla="*/ 109 w 626"/>
                <a:gd name="connsiteY0" fmla="*/ 0 h 1361"/>
                <a:gd name="connsiteX1" fmla="*/ 200 w 626"/>
                <a:gd name="connsiteY1" fmla="*/ 1361 h 1361"/>
                <a:gd name="connsiteX0" fmla="*/ 49 w 566"/>
                <a:gd name="connsiteY0" fmla="*/ 0 h 1361"/>
                <a:gd name="connsiteX1" fmla="*/ 123 w 566"/>
                <a:gd name="connsiteY1" fmla="*/ 181 h 1361"/>
                <a:gd name="connsiteX2" fmla="*/ 140 w 566"/>
                <a:gd name="connsiteY2" fmla="*/ 1361 h 1361"/>
                <a:gd name="connsiteX0" fmla="*/ 102 w 619"/>
                <a:gd name="connsiteY0" fmla="*/ 0 h 1361"/>
                <a:gd name="connsiteX1" fmla="*/ 123 w 619"/>
                <a:gd name="connsiteY1" fmla="*/ 181 h 1361"/>
                <a:gd name="connsiteX2" fmla="*/ 193 w 619"/>
                <a:gd name="connsiteY2" fmla="*/ 1361 h 1361"/>
                <a:gd name="connsiteX0" fmla="*/ 102 w 619"/>
                <a:gd name="connsiteY0" fmla="*/ 0 h 1361"/>
                <a:gd name="connsiteX1" fmla="*/ 123 w 619"/>
                <a:gd name="connsiteY1" fmla="*/ 181 h 1361"/>
                <a:gd name="connsiteX2" fmla="*/ 193 w 619"/>
                <a:gd name="connsiteY2" fmla="*/ 1361 h 1361"/>
                <a:gd name="connsiteX0" fmla="*/ 102 w 619"/>
                <a:gd name="connsiteY0" fmla="*/ 0 h 1361"/>
                <a:gd name="connsiteX1" fmla="*/ 123 w 619"/>
                <a:gd name="connsiteY1" fmla="*/ 181 h 1361"/>
                <a:gd name="connsiteX2" fmla="*/ 193 w 619"/>
                <a:gd name="connsiteY2" fmla="*/ 1361 h 1361"/>
                <a:gd name="connsiteX0" fmla="*/ 118 w 635"/>
                <a:gd name="connsiteY0" fmla="*/ 0 h 1361"/>
                <a:gd name="connsiteX1" fmla="*/ 123 w 635"/>
                <a:gd name="connsiteY1" fmla="*/ 181 h 1361"/>
                <a:gd name="connsiteX2" fmla="*/ 209 w 635"/>
                <a:gd name="connsiteY2" fmla="*/ 1361 h 1361"/>
                <a:gd name="connsiteX0" fmla="*/ 34 w 551"/>
                <a:gd name="connsiteY0" fmla="*/ 0 h 1361"/>
                <a:gd name="connsiteX1" fmla="*/ 39 w 551"/>
                <a:gd name="connsiteY1" fmla="*/ 181 h 1361"/>
                <a:gd name="connsiteX2" fmla="*/ 125 w 551"/>
                <a:gd name="connsiteY2" fmla="*/ 1361 h 1361"/>
                <a:gd name="connsiteX0" fmla="*/ 34 w 474"/>
                <a:gd name="connsiteY0" fmla="*/ 0 h 1361"/>
                <a:gd name="connsiteX1" fmla="*/ 39 w 474"/>
                <a:gd name="connsiteY1" fmla="*/ 181 h 1361"/>
                <a:gd name="connsiteX2" fmla="*/ 125 w 474"/>
                <a:gd name="connsiteY2" fmla="*/ 1361 h 1361"/>
                <a:gd name="connsiteX0" fmla="*/ 34 w 474"/>
                <a:gd name="connsiteY0" fmla="*/ 0 h 1361"/>
                <a:gd name="connsiteX1" fmla="*/ 39 w 474"/>
                <a:gd name="connsiteY1" fmla="*/ 181 h 1361"/>
                <a:gd name="connsiteX2" fmla="*/ 125 w 474"/>
                <a:gd name="connsiteY2" fmla="*/ 1361 h 1361"/>
                <a:gd name="connsiteX0" fmla="*/ 34 w 474"/>
                <a:gd name="connsiteY0" fmla="*/ 0 h 1361"/>
                <a:gd name="connsiteX1" fmla="*/ 39 w 474"/>
                <a:gd name="connsiteY1" fmla="*/ 181 h 1361"/>
                <a:gd name="connsiteX2" fmla="*/ 125 w 474"/>
                <a:gd name="connsiteY2" fmla="*/ 1361 h 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" h="1361">
                  <a:moveTo>
                    <a:pt x="34" y="0"/>
                  </a:moveTo>
                  <a:cubicBezTo>
                    <a:pt x="0" y="117"/>
                    <a:pt x="28" y="155"/>
                    <a:pt x="39" y="181"/>
                  </a:cubicBezTo>
                  <a:cubicBezTo>
                    <a:pt x="159" y="449"/>
                    <a:pt x="474" y="281"/>
                    <a:pt x="125" y="1361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59"/>
            <p:cNvSpPr>
              <a:spLocks/>
            </p:cNvSpPr>
            <p:nvPr/>
          </p:nvSpPr>
          <p:spPr bwMode="auto">
            <a:xfrm>
              <a:off x="2451790" y="3529490"/>
              <a:ext cx="612578" cy="1350170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215 w 215"/>
                <a:gd name="connsiteY0" fmla="*/ 0 h 789"/>
                <a:gd name="connsiteX1" fmla="*/ 213 w 215"/>
                <a:gd name="connsiteY1" fmla="*/ 0 h 789"/>
                <a:gd name="connsiteX2" fmla="*/ 0 w 215"/>
                <a:gd name="connsiteY2" fmla="*/ 789 h 789"/>
                <a:gd name="connsiteX0" fmla="*/ 234 w 234"/>
                <a:gd name="connsiteY0" fmla="*/ 0 h 789"/>
                <a:gd name="connsiteX1" fmla="*/ 232 w 234"/>
                <a:gd name="connsiteY1" fmla="*/ 0 h 789"/>
                <a:gd name="connsiteX2" fmla="*/ 0 w 234"/>
                <a:gd name="connsiteY2" fmla="*/ 789 h 789"/>
                <a:gd name="connsiteX0" fmla="*/ 234 w 234"/>
                <a:gd name="connsiteY0" fmla="*/ 0 h 789"/>
                <a:gd name="connsiteX1" fmla="*/ 232 w 234"/>
                <a:gd name="connsiteY1" fmla="*/ 0 h 789"/>
                <a:gd name="connsiteX2" fmla="*/ 0 w 234"/>
                <a:gd name="connsiteY2" fmla="*/ 789 h 789"/>
                <a:gd name="connsiteX0" fmla="*/ 234 w 234"/>
                <a:gd name="connsiteY0" fmla="*/ 0 h 789"/>
                <a:gd name="connsiteX1" fmla="*/ 232 w 234"/>
                <a:gd name="connsiteY1" fmla="*/ 0 h 789"/>
                <a:gd name="connsiteX2" fmla="*/ 0 w 234"/>
                <a:gd name="connsiteY2" fmla="*/ 789 h 789"/>
                <a:gd name="connsiteX0" fmla="*/ 62 w 528"/>
                <a:gd name="connsiteY0" fmla="*/ 0 h 756"/>
                <a:gd name="connsiteX1" fmla="*/ 60 w 528"/>
                <a:gd name="connsiteY1" fmla="*/ 0 h 756"/>
                <a:gd name="connsiteX2" fmla="*/ 353 w 528"/>
                <a:gd name="connsiteY2" fmla="*/ 756 h 756"/>
                <a:gd name="connsiteX0" fmla="*/ 2 w 468"/>
                <a:gd name="connsiteY0" fmla="*/ 0 h 756"/>
                <a:gd name="connsiteX1" fmla="*/ 0 w 468"/>
                <a:gd name="connsiteY1" fmla="*/ 0 h 756"/>
                <a:gd name="connsiteX2" fmla="*/ 293 w 468"/>
                <a:gd name="connsiteY2" fmla="*/ 756 h 756"/>
                <a:gd name="connsiteX0" fmla="*/ 2 w 331"/>
                <a:gd name="connsiteY0" fmla="*/ 0 h 756"/>
                <a:gd name="connsiteX1" fmla="*/ 0 w 331"/>
                <a:gd name="connsiteY1" fmla="*/ 0 h 756"/>
                <a:gd name="connsiteX2" fmla="*/ 293 w 331"/>
                <a:gd name="connsiteY2" fmla="*/ 756 h 756"/>
                <a:gd name="connsiteX0" fmla="*/ 2 w 331"/>
                <a:gd name="connsiteY0" fmla="*/ 0 h 756"/>
                <a:gd name="connsiteX1" fmla="*/ 0 w 331"/>
                <a:gd name="connsiteY1" fmla="*/ 0 h 756"/>
                <a:gd name="connsiteX2" fmla="*/ 293 w 331"/>
                <a:gd name="connsiteY2" fmla="*/ 756 h 756"/>
                <a:gd name="connsiteX0" fmla="*/ 0 w 329"/>
                <a:gd name="connsiteY0" fmla="*/ 0 h 756"/>
                <a:gd name="connsiteX1" fmla="*/ 111 w 329"/>
                <a:gd name="connsiteY1" fmla="*/ 0 h 756"/>
                <a:gd name="connsiteX2" fmla="*/ 291 w 329"/>
                <a:gd name="connsiteY2" fmla="*/ 756 h 756"/>
                <a:gd name="connsiteX0" fmla="*/ 0 w 218"/>
                <a:gd name="connsiteY0" fmla="*/ 0 h 756"/>
                <a:gd name="connsiteX1" fmla="*/ 180 w 218"/>
                <a:gd name="connsiteY1" fmla="*/ 756 h 756"/>
                <a:gd name="connsiteX0" fmla="*/ 0 w 337"/>
                <a:gd name="connsiteY0" fmla="*/ 0 h 756"/>
                <a:gd name="connsiteX1" fmla="*/ 299 w 337"/>
                <a:gd name="connsiteY1" fmla="*/ 756 h 756"/>
                <a:gd name="connsiteX0" fmla="*/ 0 w 342"/>
                <a:gd name="connsiteY0" fmla="*/ 0 h 756"/>
                <a:gd name="connsiteX1" fmla="*/ 299 w 342"/>
                <a:gd name="connsiteY1" fmla="*/ 756 h 756"/>
                <a:gd name="connsiteX0" fmla="*/ 0 w 343"/>
                <a:gd name="connsiteY0" fmla="*/ 0 h 756"/>
                <a:gd name="connsiteX1" fmla="*/ 299 w 343"/>
                <a:gd name="connsiteY1" fmla="*/ 756 h 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" h="756">
                  <a:moveTo>
                    <a:pt x="0" y="0"/>
                  </a:moveTo>
                  <a:cubicBezTo>
                    <a:pt x="117" y="147"/>
                    <a:pt x="343" y="467"/>
                    <a:pt x="299" y="756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59"/>
            <p:cNvSpPr>
              <a:spLocks/>
            </p:cNvSpPr>
            <p:nvPr/>
          </p:nvSpPr>
          <p:spPr bwMode="auto">
            <a:xfrm>
              <a:off x="2855412" y="2734152"/>
              <a:ext cx="417910" cy="1409106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215 w 215"/>
                <a:gd name="connsiteY0" fmla="*/ 0 h 789"/>
                <a:gd name="connsiteX1" fmla="*/ 213 w 215"/>
                <a:gd name="connsiteY1" fmla="*/ 0 h 789"/>
                <a:gd name="connsiteX2" fmla="*/ 0 w 215"/>
                <a:gd name="connsiteY2" fmla="*/ 789 h 789"/>
                <a:gd name="connsiteX0" fmla="*/ 234 w 234"/>
                <a:gd name="connsiteY0" fmla="*/ 0 h 789"/>
                <a:gd name="connsiteX1" fmla="*/ 232 w 234"/>
                <a:gd name="connsiteY1" fmla="*/ 0 h 789"/>
                <a:gd name="connsiteX2" fmla="*/ 0 w 234"/>
                <a:gd name="connsiteY2" fmla="*/ 789 h 789"/>
                <a:gd name="connsiteX0" fmla="*/ 234 w 234"/>
                <a:gd name="connsiteY0" fmla="*/ 0 h 789"/>
                <a:gd name="connsiteX1" fmla="*/ 232 w 234"/>
                <a:gd name="connsiteY1" fmla="*/ 0 h 789"/>
                <a:gd name="connsiteX2" fmla="*/ 0 w 234"/>
                <a:gd name="connsiteY2" fmla="*/ 789 h 789"/>
                <a:gd name="connsiteX0" fmla="*/ 234 w 234"/>
                <a:gd name="connsiteY0" fmla="*/ 0 h 789"/>
                <a:gd name="connsiteX1" fmla="*/ 232 w 234"/>
                <a:gd name="connsiteY1" fmla="*/ 0 h 789"/>
                <a:gd name="connsiteX2" fmla="*/ 0 w 234"/>
                <a:gd name="connsiteY2" fmla="*/ 789 h 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" h="789">
                  <a:moveTo>
                    <a:pt x="234" y="0"/>
                  </a:moveTo>
                  <a:lnTo>
                    <a:pt x="232" y="0"/>
                  </a:lnTo>
                  <a:cubicBezTo>
                    <a:pt x="172" y="275"/>
                    <a:pt x="175" y="495"/>
                    <a:pt x="0" y="789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59"/>
            <p:cNvSpPr>
              <a:spLocks/>
            </p:cNvSpPr>
            <p:nvPr/>
          </p:nvSpPr>
          <p:spPr bwMode="auto">
            <a:xfrm>
              <a:off x="2154698" y="3304353"/>
              <a:ext cx="1067990" cy="3111114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63 w 141"/>
                <a:gd name="connsiteY0" fmla="*/ 175 h 175"/>
                <a:gd name="connsiteX1" fmla="*/ 10 w 141"/>
                <a:gd name="connsiteY1" fmla="*/ 0 h 175"/>
                <a:gd name="connsiteX0" fmla="*/ 142 w 220"/>
                <a:gd name="connsiteY0" fmla="*/ 175 h 601"/>
                <a:gd name="connsiteX1" fmla="*/ 47 w 220"/>
                <a:gd name="connsiteY1" fmla="*/ 481 h 601"/>
                <a:gd name="connsiteX2" fmla="*/ 89 w 220"/>
                <a:gd name="connsiteY2" fmla="*/ 0 h 601"/>
                <a:gd name="connsiteX0" fmla="*/ 457 w 457"/>
                <a:gd name="connsiteY0" fmla="*/ 564 h 601"/>
                <a:gd name="connsiteX1" fmla="*/ 47 w 457"/>
                <a:gd name="connsiteY1" fmla="*/ 481 h 601"/>
                <a:gd name="connsiteX2" fmla="*/ 89 w 457"/>
                <a:gd name="connsiteY2" fmla="*/ 0 h 601"/>
                <a:gd name="connsiteX0" fmla="*/ 593 w 593"/>
                <a:gd name="connsiteY0" fmla="*/ 996 h 1033"/>
                <a:gd name="connsiteX1" fmla="*/ 183 w 593"/>
                <a:gd name="connsiteY1" fmla="*/ 913 h 1033"/>
                <a:gd name="connsiteX2" fmla="*/ 0 w 593"/>
                <a:gd name="connsiteY2" fmla="*/ 0 h 1033"/>
                <a:gd name="connsiteX0" fmla="*/ 537 w 537"/>
                <a:gd name="connsiteY0" fmla="*/ 1659 h 1696"/>
                <a:gd name="connsiteX1" fmla="*/ 127 w 537"/>
                <a:gd name="connsiteY1" fmla="*/ 1576 h 1696"/>
                <a:gd name="connsiteX2" fmla="*/ 0 w 537"/>
                <a:gd name="connsiteY2" fmla="*/ 0 h 1696"/>
                <a:gd name="connsiteX0" fmla="*/ 537 w 537"/>
                <a:gd name="connsiteY0" fmla="*/ 1659 h 1809"/>
                <a:gd name="connsiteX1" fmla="*/ 404 w 537"/>
                <a:gd name="connsiteY1" fmla="*/ 1689 h 1809"/>
                <a:gd name="connsiteX2" fmla="*/ 0 w 537"/>
                <a:gd name="connsiteY2" fmla="*/ 0 h 1809"/>
                <a:gd name="connsiteX0" fmla="*/ 537 w 537"/>
                <a:gd name="connsiteY0" fmla="*/ 1659 h 1809"/>
                <a:gd name="connsiteX1" fmla="*/ 404 w 537"/>
                <a:gd name="connsiteY1" fmla="*/ 1689 h 1809"/>
                <a:gd name="connsiteX2" fmla="*/ 0 w 537"/>
                <a:gd name="connsiteY2" fmla="*/ 0 h 1809"/>
                <a:gd name="connsiteX0" fmla="*/ 686 w 686"/>
                <a:gd name="connsiteY0" fmla="*/ 1659 h 1809"/>
                <a:gd name="connsiteX1" fmla="*/ 553 w 686"/>
                <a:gd name="connsiteY1" fmla="*/ 1689 h 1809"/>
                <a:gd name="connsiteX2" fmla="*/ 149 w 686"/>
                <a:gd name="connsiteY2" fmla="*/ 0 h 1809"/>
                <a:gd name="connsiteX0" fmla="*/ 686 w 686"/>
                <a:gd name="connsiteY0" fmla="*/ 1659 h 1809"/>
                <a:gd name="connsiteX1" fmla="*/ 553 w 686"/>
                <a:gd name="connsiteY1" fmla="*/ 1689 h 1809"/>
                <a:gd name="connsiteX2" fmla="*/ 149 w 686"/>
                <a:gd name="connsiteY2" fmla="*/ 0 h 1809"/>
                <a:gd name="connsiteX0" fmla="*/ 537 w 537"/>
                <a:gd name="connsiteY0" fmla="*/ 1659 h 1659"/>
                <a:gd name="connsiteX1" fmla="*/ 0 w 537"/>
                <a:gd name="connsiteY1" fmla="*/ 0 h 1659"/>
                <a:gd name="connsiteX0" fmla="*/ 567 w 567"/>
                <a:gd name="connsiteY0" fmla="*/ 1659 h 1659"/>
                <a:gd name="connsiteX1" fmla="*/ 0 w 567"/>
                <a:gd name="connsiteY1" fmla="*/ 789 h 1659"/>
                <a:gd name="connsiteX2" fmla="*/ 30 w 567"/>
                <a:gd name="connsiteY2" fmla="*/ 0 h 1659"/>
                <a:gd name="connsiteX0" fmla="*/ 567 w 567"/>
                <a:gd name="connsiteY0" fmla="*/ 1659 h 1659"/>
                <a:gd name="connsiteX1" fmla="*/ 0 w 567"/>
                <a:gd name="connsiteY1" fmla="*/ 789 h 1659"/>
                <a:gd name="connsiteX2" fmla="*/ 30 w 567"/>
                <a:gd name="connsiteY2" fmla="*/ 0 h 1659"/>
                <a:gd name="connsiteX0" fmla="*/ 593 w 593"/>
                <a:gd name="connsiteY0" fmla="*/ 1659 h 1659"/>
                <a:gd name="connsiteX1" fmla="*/ 26 w 593"/>
                <a:gd name="connsiteY1" fmla="*/ 789 h 1659"/>
                <a:gd name="connsiteX2" fmla="*/ 56 w 593"/>
                <a:gd name="connsiteY2" fmla="*/ 0 h 1659"/>
                <a:gd name="connsiteX0" fmla="*/ 593 w 593"/>
                <a:gd name="connsiteY0" fmla="*/ 1659 h 1659"/>
                <a:gd name="connsiteX1" fmla="*/ 26 w 593"/>
                <a:gd name="connsiteY1" fmla="*/ 789 h 1659"/>
                <a:gd name="connsiteX2" fmla="*/ 56 w 593"/>
                <a:gd name="connsiteY2" fmla="*/ 0 h 1659"/>
                <a:gd name="connsiteX0" fmla="*/ 593 w 593"/>
                <a:gd name="connsiteY0" fmla="*/ 1659 h 1659"/>
                <a:gd name="connsiteX1" fmla="*/ 26 w 593"/>
                <a:gd name="connsiteY1" fmla="*/ 789 h 1659"/>
                <a:gd name="connsiteX2" fmla="*/ 56 w 593"/>
                <a:gd name="connsiteY2" fmla="*/ 0 h 1659"/>
                <a:gd name="connsiteX0" fmla="*/ 593 w 593"/>
                <a:gd name="connsiteY0" fmla="*/ 1659 h 1659"/>
                <a:gd name="connsiteX1" fmla="*/ 26 w 593"/>
                <a:gd name="connsiteY1" fmla="*/ 789 h 1659"/>
                <a:gd name="connsiteX2" fmla="*/ 56 w 593"/>
                <a:gd name="connsiteY2" fmla="*/ 0 h 1659"/>
                <a:gd name="connsiteX0" fmla="*/ 598 w 598"/>
                <a:gd name="connsiteY0" fmla="*/ 1659 h 1659"/>
                <a:gd name="connsiteX1" fmla="*/ 31 w 598"/>
                <a:gd name="connsiteY1" fmla="*/ 789 h 1659"/>
                <a:gd name="connsiteX2" fmla="*/ 61 w 598"/>
                <a:gd name="connsiteY2" fmla="*/ 0 h 1659"/>
                <a:gd name="connsiteX0" fmla="*/ 598 w 598"/>
                <a:gd name="connsiteY0" fmla="*/ 1659 h 1659"/>
                <a:gd name="connsiteX1" fmla="*/ 31 w 598"/>
                <a:gd name="connsiteY1" fmla="*/ 789 h 1659"/>
                <a:gd name="connsiteX2" fmla="*/ 61 w 598"/>
                <a:gd name="connsiteY2" fmla="*/ 0 h 1659"/>
                <a:gd name="connsiteX0" fmla="*/ 598 w 598"/>
                <a:gd name="connsiteY0" fmla="*/ 1659 h 1673"/>
                <a:gd name="connsiteX1" fmla="*/ 331 w 598"/>
                <a:gd name="connsiteY1" fmla="*/ 1528 h 1673"/>
                <a:gd name="connsiteX2" fmla="*/ 31 w 598"/>
                <a:gd name="connsiteY2" fmla="*/ 789 h 1673"/>
                <a:gd name="connsiteX3" fmla="*/ 61 w 598"/>
                <a:gd name="connsiteY3" fmla="*/ 0 h 1673"/>
                <a:gd name="connsiteX0" fmla="*/ 598 w 598"/>
                <a:gd name="connsiteY0" fmla="*/ 1659 h 1742"/>
                <a:gd name="connsiteX1" fmla="*/ 331 w 598"/>
                <a:gd name="connsiteY1" fmla="*/ 1528 h 1742"/>
                <a:gd name="connsiteX2" fmla="*/ 31 w 598"/>
                <a:gd name="connsiteY2" fmla="*/ 789 h 1742"/>
                <a:gd name="connsiteX3" fmla="*/ 61 w 598"/>
                <a:gd name="connsiteY3" fmla="*/ 0 h 1742"/>
                <a:gd name="connsiteX0" fmla="*/ 598 w 598"/>
                <a:gd name="connsiteY0" fmla="*/ 1659 h 1742"/>
                <a:gd name="connsiteX1" fmla="*/ 331 w 598"/>
                <a:gd name="connsiteY1" fmla="*/ 1528 h 1742"/>
                <a:gd name="connsiteX2" fmla="*/ 31 w 598"/>
                <a:gd name="connsiteY2" fmla="*/ 789 h 1742"/>
                <a:gd name="connsiteX3" fmla="*/ 61 w 598"/>
                <a:gd name="connsiteY3" fmla="*/ 0 h 1742"/>
                <a:gd name="connsiteX0" fmla="*/ 598 w 598"/>
                <a:gd name="connsiteY0" fmla="*/ 1659 h 1742"/>
                <a:gd name="connsiteX1" fmla="*/ 331 w 598"/>
                <a:gd name="connsiteY1" fmla="*/ 1528 h 1742"/>
                <a:gd name="connsiteX2" fmla="*/ 31 w 598"/>
                <a:gd name="connsiteY2" fmla="*/ 789 h 1742"/>
                <a:gd name="connsiteX3" fmla="*/ 61 w 598"/>
                <a:gd name="connsiteY3" fmla="*/ 0 h 1742"/>
                <a:gd name="connsiteX0" fmla="*/ 598 w 598"/>
                <a:gd name="connsiteY0" fmla="*/ 1659 h 1742"/>
                <a:gd name="connsiteX1" fmla="*/ 331 w 598"/>
                <a:gd name="connsiteY1" fmla="*/ 1528 h 1742"/>
                <a:gd name="connsiteX2" fmla="*/ 31 w 598"/>
                <a:gd name="connsiteY2" fmla="*/ 789 h 1742"/>
                <a:gd name="connsiteX3" fmla="*/ 61 w 598"/>
                <a:gd name="connsiteY3" fmla="*/ 0 h 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" h="1742">
                  <a:moveTo>
                    <a:pt x="598" y="1659"/>
                  </a:moveTo>
                  <a:cubicBezTo>
                    <a:pt x="441" y="1742"/>
                    <a:pt x="425" y="1673"/>
                    <a:pt x="331" y="1528"/>
                  </a:cubicBezTo>
                  <a:cubicBezTo>
                    <a:pt x="283" y="1242"/>
                    <a:pt x="98" y="1007"/>
                    <a:pt x="31" y="789"/>
                  </a:cubicBezTo>
                  <a:cubicBezTo>
                    <a:pt x="76" y="376"/>
                    <a:pt x="0" y="170"/>
                    <a:pt x="61" y="0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59"/>
            <p:cNvSpPr>
              <a:spLocks/>
            </p:cNvSpPr>
            <p:nvPr/>
          </p:nvSpPr>
          <p:spPr bwMode="auto">
            <a:xfrm>
              <a:off x="2748225" y="5853486"/>
              <a:ext cx="207169" cy="178595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  <a:gd name="connsiteX0" fmla="*/ 325 w 325"/>
                <a:gd name="connsiteY0" fmla="*/ 36 h 96"/>
                <a:gd name="connsiteX1" fmla="*/ 0 w 325"/>
                <a:gd name="connsiteY1" fmla="*/ 57 h 96"/>
                <a:gd name="connsiteX0" fmla="*/ 325 w 325"/>
                <a:gd name="connsiteY0" fmla="*/ 0 h 60"/>
                <a:gd name="connsiteX1" fmla="*/ 0 w 325"/>
                <a:gd name="connsiteY1" fmla="*/ 21 h 60"/>
                <a:gd name="connsiteX0" fmla="*/ 116 w 131"/>
                <a:gd name="connsiteY0" fmla="*/ 0 h 139"/>
                <a:gd name="connsiteX1" fmla="*/ 0 w 131"/>
                <a:gd name="connsiteY1" fmla="*/ 100 h 139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0 w 116"/>
                <a:gd name="connsiteY1" fmla="*/ 100 h 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" h="100">
                  <a:moveTo>
                    <a:pt x="116" y="0"/>
                  </a:moveTo>
                  <a:cubicBezTo>
                    <a:pt x="60" y="28"/>
                    <a:pt x="39" y="72"/>
                    <a:pt x="0" y="100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11435" y="5538362"/>
              <a:ext cx="2841432" cy="333970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215 w 215"/>
                <a:gd name="connsiteY0" fmla="*/ 0 h 789"/>
                <a:gd name="connsiteX1" fmla="*/ 0 w 215"/>
                <a:gd name="connsiteY1" fmla="*/ 789 h 789"/>
                <a:gd name="connsiteX0" fmla="*/ 74 w 305"/>
                <a:gd name="connsiteY0" fmla="*/ 0 h 1361"/>
                <a:gd name="connsiteX1" fmla="*/ 165 w 305"/>
                <a:gd name="connsiteY1" fmla="*/ 1361 h 1361"/>
                <a:gd name="connsiteX0" fmla="*/ 74 w 604"/>
                <a:gd name="connsiteY0" fmla="*/ 0 h 1361"/>
                <a:gd name="connsiteX1" fmla="*/ 165 w 604"/>
                <a:gd name="connsiteY1" fmla="*/ 1361 h 1361"/>
                <a:gd name="connsiteX0" fmla="*/ 74 w 1914"/>
                <a:gd name="connsiteY0" fmla="*/ 552 h 1088"/>
                <a:gd name="connsiteX1" fmla="*/ 1475 w 1914"/>
                <a:gd name="connsiteY1" fmla="*/ 1088 h 1088"/>
                <a:gd name="connsiteX0" fmla="*/ 1618 w 1618"/>
                <a:gd name="connsiteY0" fmla="*/ 971 h 1247"/>
                <a:gd name="connsiteX1" fmla="*/ 0 w 1618"/>
                <a:gd name="connsiteY1" fmla="*/ 1088 h 1247"/>
                <a:gd name="connsiteX0" fmla="*/ 1618 w 1618"/>
                <a:gd name="connsiteY0" fmla="*/ 0 h 276"/>
                <a:gd name="connsiteX1" fmla="*/ 0 w 1618"/>
                <a:gd name="connsiteY1" fmla="*/ 117 h 276"/>
                <a:gd name="connsiteX0" fmla="*/ 1618 w 1618"/>
                <a:gd name="connsiteY0" fmla="*/ 10 h 169"/>
                <a:gd name="connsiteX1" fmla="*/ 0 w 1618"/>
                <a:gd name="connsiteY1" fmla="*/ 127 h 169"/>
                <a:gd name="connsiteX0" fmla="*/ 1618 w 1618"/>
                <a:gd name="connsiteY0" fmla="*/ 10 h 193"/>
                <a:gd name="connsiteX1" fmla="*/ 0 w 1618"/>
                <a:gd name="connsiteY1" fmla="*/ 151 h 193"/>
                <a:gd name="connsiteX0" fmla="*/ 1618 w 1618"/>
                <a:gd name="connsiteY0" fmla="*/ 0 h 183"/>
                <a:gd name="connsiteX1" fmla="*/ 874 w 1618"/>
                <a:gd name="connsiteY1" fmla="*/ 106 h 183"/>
                <a:gd name="connsiteX2" fmla="*/ 0 w 1618"/>
                <a:gd name="connsiteY2" fmla="*/ 141 h 183"/>
                <a:gd name="connsiteX0" fmla="*/ 1618 w 1618"/>
                <a:gd name="connsiteY0" fmla="*/ 0 h 183"/>
                <a:gd name="connsiteX1" fmla="*/ 874 w 1618"/>
                <a:gd name="connsiteY1" fmla="*/ 106 h 183"/>
                <a:gd name="connsiteX2" fmla="*/ 0 w 1618"/>
                <a:gd name="connsiteY2" fmla="*/ 141 h 183"/>
                <a:gd name="connsiteX0" fmla="*/ 1618 w 1618"/>
                <a:gd name="connsiteY0" fmla="*/ 17 h 200"/>
                <a:gd name="connsiteX1" fmla="*/ 874 w 1618"/>
                <a:gd name="connsiteY1" fmla="*/ 123 h 200"/>
                <a:gd name="connsiteX2" fmla="*/ 0 w 1618"/>
                <a:gd name="connsiteY2" fmla="*/ 158 h 200"/>
                <a:gd name="connsiteX0" fmla="*/ 1618 w 1618"/>
                <a:gd name="connsiteY0" fmla="*/ 17 h 200"/>
                <a:gd name="connsiteX1" fmla="*/ 853 w 1618"/>
                <a:gd name="connsiteY1" fmla="*/ 123 h 200"/>
                <a:gd name="connsiteX2" fmla="*/ 0 w 1618"/>
                <a:gd name="connsiteY2" fmla="*/ 158 h 200"/>
                <a:gd name="connsiteX0" fmla="*/ 1618 w 1618"/>
                <a:gd name="connsiteY0" fmla="*/ 17 h 200"/>
                <a:gd name="connsiteX1" fmla="*/ 853 w 1618"/>
                <a:gd name="connsiteY1" fmla="*/ 123 h 200"/>
                <a:gd name="connsiteX2" fmla="*/ 0 w 1618"/>
                <a:gd name="connsiteY2" fmla="*/ 158 h 200"/>
                <a:gd name="connsiteX0" fmla="*/ 1618 w 1618"/>
                <a:gd name="connsiteY0" fmla="*/ 17 h 200"/>
                <a:gd name="connsiteX1" fmla="*/ 853 w 1618"/>
                <a:gd name="connsiteY1" fmla="*/ 123 h 200"/>
                <a:gd name="connsiteX2" fmla="*/ 0 w 1618"/>
                <a:gd name="connsiteY2" fmla="*/ 158 h 200"/>
                <a:gd name="connsiteX0" fmla="*/ 1618 w 1618"/>
                <a:gd name="connsiteY0" fmla="*/ 4 h 187"/>
                <a:gd name="connsiteX1" fmla="*/ 853 w 1618"/>
                <a:gd name="connsiteY1" fmla="*/ 110 h 187"/>
                <a:gd name="connsiteX2" fmla="*/ 0 w 1618"/>
                <a:gd name="connsiteY2" fmla="*/ 145 h 187"/>
                <a:gd name="connsiteX0" fmla="*/ 1591 w 1591"/>
                <a:gd name="connsiteY0" fmla="*/ 20 h 187"/>
                <a:gd name="connsiteX1" fmla="*/ 853 w 1591"/>
                <a:gd name="connsiteY1" fmla="*/ 110 h 187"/>
                <a:gd name="connsiteX2" fmla="*/ 0 w 1591"/>
                <a:gd name="connsiteY2" fmla="*/ 145 h 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1" h="187">
                  <a:moveTo>
                    <a:pt x="1591" y="20"/>
                  </a:moveTo>
                  <a:cubicBezTo>
                    <a:pt x="1344" y="43"/>
                    <a:pt x="1010" y="0"/>
                    <a:pt x="853" y="110"/>
                  </a:cubicBezTo>
                  <a:cubicBezTo>
                    <a:pt x="508" y="147"/>
                    <a:pt x="359" y="187"/>
                    <a:pt x="0" y="145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10380" y="4397354"/>
              <a:ext cx="3361138" cy="408981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  <a:gd name="connsiteX0" fmla="*/ 1691 w 1691"/>
                <a:gd name="connsiteY0" fmla="*/ 36 h 236"/>
                <a:gd name="connsiteX1" fmla="*/ 0 w 1691"/>
                <a:gd name="connsiteY1" fmla="*/ 197 h 236"/>
                <a:gd name="connsiteX0" fmla="*/ 1882 w 1882"/>
                <a:gd name="connsiteY0" fmla="*/ 36 h 236"/>
                <a:gd name="connsiteX1" fmla="*/ 0 w 1882"/>
                <a:gd name="connsiteY1" fmla="*/ 197 h 236"/>
                <a:gd name="connsiteX0" fmla="*/ 1882 w 1882"/>
                <a:gd name="connsiteY0" fmla="*/ 0 h 200"/>
                <a:gd name="connsiteX1" fmla="*/ 854 w 1882"/>
                <a:gd name="connsiteY1" fmla="*/ 153 h 200"/>
                <a:gd name="connsiteX2" fmla="*/ 0 w 1882"/>
                <a:gd name="connsiteY2" fmla="*/ 161 h 200"/>
                <a:gd name="connsiteX0" fmla="*/ 1882 w 1882"/>
                <a:gd name="connsiteY0" fmla="*/ 0 h 200"/>
                <a:gd name="connsiteX1" fmla="*/ 854 w 1882"/>
                <a:gd name="connsiteY1" fmla="*/ 153 h 200"/>
                <a:gd name="connsiteX2" fmla="*/ 0 w 1882"/>
                <a:gd name="connsiteY2" fmla="*/ 161 h 200"/>
                <a:gd name="connsiteX0" fmla="*/ 1882 w 1882"/>
                <a:gd name="connsiteY0" fmla="*/ 86 h 286"/>
                <a:gd name="connsiteX1" fmla="*/ 854 w 1882"/>
                <a:gd name="connsiteY1" fmla="*/ 239 h 286"/>
                <a:gd name="connsiteX2" fmla="*/ 0 w 1882"/>
                <a:gd name="connsiteY2" fmla="*/ 247 h 286"/>
                <a:gd name="connsiteX0" fmla="*/ 1882 w 1882"/>
                <a:gd name="connsiteY0" fmla="*/ 86 h 286"/>
                <a:gd name="connsiteX1" fmla="*/ 854 w 1882"/>
                <a:gd name="connsiteY1" fmla="*/ 239 h 286"/>
                <a:gd name="connsiteX2" fmla="*/ 0 w 1882"/>
                <a:gd name="connsiteY2" fmla="*/ 247 h 286"/>
                <a:gd name="connsiteX0" fmla="*/ 1882 w 1882"/>
                <a:gd name="connsiteY0" fmla="*/ 86 h 286"/>
                <a:gd name="connsiteX1" fmla="*/ 854 w 1882"/>
                <a:gd name="connsiteY1" fmla="*/ 239 h 286"/>
                <a:gd name="connsiteX2" fmla="*/ 0 w 1882"/>
                <a:gd name="connsiteY2" fmla="*/ 247 h 286"/>
                <a:gd name="connsiteX0" fmla="*/ 1882 w 1882"/>
                <a:gd name="connsiteY0" fmla="*/ 49 h 249"/>
                <a:gd name="connsiteX1" fmla="*/ 854 w 1882"/>
                <a:gd name="connsiteY1" fmla="*/ 202 h 249"/>
                <a:gd name="connsiteX2" fmla="*/ 0 w 1882"/>
                <a:gd name="connsiteY2" fmla="*/ 210 h 249"/>
                <a:gd name="connsiteX0" fmla="*/ 1882 w 1882"/>
                <a:gd name="connsiteY0" fmla="*/ 41 h 241"/>
                <a:gd name="connsiteX1" fmla="*/ 854 w 1882"/>
                <a:gd name="connsiteY1" fmla="*/ 194 h 241"/>
                <a:gd name="connsiteX2" fmla="*/ 0 w 1882"/>
                <a:gd name="connsiteY2" fmla="*/ 202 h 241"/>
                <a:gd name="connsiteX0" fmla="*/ 1882 w 1882"/>
                <a:gd name="connsiteY0" fmla="*/ 41 h 241"/>
                <a:gd name="connsiteX1" fmla="*/ 854 w 1882"/>
                <a:gd name="connsiteY1" fmla="*/ 194 h 241"/>
                <a:gd name="connsiteX2" fmla="*/ 0 w 1882"/>
                <a:gd name="connsiteY2" fmla="*/ 202 h 241"/>
                <a:gd name="connsiteX0" fmla="*/ 1882 w 1882"/>
                <a:gd name="connsiteY0" fmla="*/ 41 h 241"/>
                <a:gd name="connsiteX1" fmla="*/ 854 w 1882"/>
                <a:gd name="connsiteY1" fmla="*/ 194 h 241"/>
                <a:gd name="connsiteX2" fmla="*/ 0 w 1882"/>
                <a:gd name="connsiteY2" fmla="*/ 202 h 241"/>
                <a:gd name="connsiteX0" fmla="*/ 1882 w 1882"/>
                <a:gd name="connsiteY0" fmla="*/ 41 h 241"/>
                <a:gd name="connsiteX1" fmla="*/ 854 w 1882"/>
                <a:gd name="connsiteY1" fmla="*/ 194 h 241"/>
                <a:gd name="connsiteX2" fmla="*/ 0 w 1882"/>
                <a:gd name="connsiteY2" fmla="*/ 202 h 241"/>
                <a:gd name="connsiteX0" fmla="*/ 1882 w 1882"/>
                <a:gd name="connsiteY0" fmla="*/ 41 h 229"/>
                <a:gd name="connsiteX1" fmla="*/ 854 w 1882"/>
                <a:gd name="connsiteY1" fmla="*/ 194 h 229"/>
                <a:gd name="connsiteX2" fmla="*/ 0 w 1882"/>
                <a:gd name="connsiteY2" fmla="*/ 202 h 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2" h="229">
                  <a:moveTo>
                    <a:pt x="1882" y="41"/>
                  </a:moveTo>
                  <a:cubicBezTo>
                    <a:pt x="1485" y="0"/>
                    <a:pt x="1019" y="12"/>
                    <a:pt x="854" y="194"/>
                  </a:cubicBezTo>
                  <a:cubicBezTo>
                    <a:pt x="793" y="229"/>
                    <a:pt x="276" y="213"/>
                    <a:pt x="0" y="202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59"/>
            <p:cNvSpPr>
              <a:spLocks/>
            </p:cNvSpPr>
            <p:nvPr/>
          </p:nvSpPr>
          <p:spPr bwMode="auto">
            <a:xfrm>
              <a:off x="2236255" y="3533550"/>
              <a:ext cx="214312" cy="448274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  <a:gd name="connsiteX0" fmla="*/ 325 w 325"/>
                <a:gd name="connsiteY0" fmla="*/ 36 h 96"/>
                <a:gd name="connsiteX1" fmla="*/ 0 w 325"/>
                <a:gd name="connsiteY1" fmla="*/ 57 h 96"/>
                <a:gd name="connsiteX0" fmla="*/ 325 w 325"/>
                <a:gd name="connsiteY0" fmla="*/ 0 h 60"/>
                <a:gd name="connsiteX1" fmla="*/ 0 w 325"/>
                <a:gd name="connsiteY1" fmla="*/ 21 h 60"/>
                <a:gd name="connsiteX0" fmla="*/ 116 w 131"/>
                <a:gd name="connsiteY0" fmla="*/ 0 h 139"/>
                <a:gd name="connsiteX1" fmla="*/ 0 w 131"/>
                <a:gd name="connsiteY1" fmla="*/ 100 h 139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92 w 92"/>
                <a:gd name="connsiteY0" fmla="*/ 0 h 100"/>
                <a:gd name="connsiteX1" fmla="*/ 0 w 92"/>
                <a:gd name="connsiteY1" fmla="*/ 100 h 100"/>
                <a:gd name="connsiteX0" fmla="*/ 92 w 120"/>
                <a:gd name="connsiteY0" fmla="*/ 146 h 246"/>
                <a:gd name="connsiteX1" fmla="*/ 120 w 120"/>
                <a:gd name="connsiteY1" fmla="*/ 1 h 246"/>
                <a:gd name="connsiteX2" fmla="*/ 0 w 120"/>
                <a:gd name="connsiteY2" fmla="*/ 246 h 246"/>
                <a:gd name="connsiteX0" fmla="*/ 92 w 363"/>
                <a:gd name="connsiteY0" fmla="*/ 145 h 245"/>
                <a:gd name="connsiteX1" fmla="*/ 120 w 363"/>
                <a:gd name="connsiteY1" fmla="*/ 0 h 245"/>
                <a:gd name="connsiteX2" fmla="*/ 0 w 363"/>
                <a:gd name="connsiteY2" fmla="*/ 245 h 245"/>
                <a:gd name="connsiteX0" fmla="*/ 92 w 282"/>
                <a:gd name="connsiteY0" fmla="*/ 145 h 245"/>
                <a:gd name="connsiteX1" fmla="*/ 39 w 282"/>
                <a:gd name="connsiteY1" fmla="*/ 0 h 245"/>
                <a:gd name="connsiteX2" fmla="*/ 0 w 282"/>
                <a:gd name="connsiteY2" fmla="*/ 245 h 245"/>
                <a:gd name="connsiteX0" fmla="*/ 120 w 282"/>
                <a:gd name="connsiteY0" fmla="*/ 0 h 251"/>
                <a:gd name="connsiteX1" fmla="*/ 39 w 282"/>
                <a:gd name="connsiteY1" fmla="*/ 6 h 251"/>
                <a:gd name="connsiteX2" fmla="*/ 0 w 282"/>
                <a:gd name="connsiteY2" fmla="*/ 251 h 251"/>
                <a:gd name="connsiteX0" fmla="*/ 120 w 335"/>
                <a:gd name="connsiteY0" fmla="*/ 0 h 251"/>
                <a:gd name="connsiteX1" fmla="*/ 92 w 335"/>
                <a:gd name="connsiteY1" fmla="*/ 93 h 251"/>
                <a:gd name="connsiteX2" fmla="*/ 0 w 335"/>
                <a:gd name="connsiteY2" fmla="*/ 251 h 251"/>
                <a:gd name="connsiteX0" fmla="*/ 120 w 120"/>
                <a:gd name="connsiteY0" fmla="*/ 0 h 251"/>
                <a:gd name="connsiteX1" fmla="*/ 92 w 120"/>
                <a:gd name="connsiteY1" fmla="*/ 93 h 251"/>
                <a:gd name="connsiteX2" fmla="*/ 0 w 120"/>
                <a:gd name="connsiteY2" fmla="*/ 251 h 251"/>
                <a:gd name="connsiteX0" fmla="*/ 120 w 120"/>
                <a:gd name="connsiteY0" fmla="*/ 0 h 251"/>
                <a:gd name="connsiteX1" fmla="*/ 92 w 120"/>
                <a:gd name="connsiteY1" fmla="*/ 93 h 251"/>
                <a:gd name="connsiteX2" fmla="*/ 0 w 120"/>
                <a:gd name="connsiteY2" fmla="*/ 251 h 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" h="251">
                  <a:moveTo>
                    <a:pt x="120" y="0"/>
                  </a:moveTo>
                  <a:cubicBezTo>
                    <a:pt x="120" y="1"/>
                    <a:pt x="100" y="58"/>
                    <a:pt x="92" y="93"/>
                  </a:cubicBezTo>
                  <a:cubicBezTo>
                    <a:pt x="63" y="114"/>
                    <a:pt x="15" y="135"/>
                    <a:pt x="0" y="251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62267" y="5156411"/>
              <a:ext cx="2057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D4C92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Savannah</a:t>
              </a:r>
            </a:p>
          </p:txBody>
        </p:sp>
        <p:sp>
          <p:nvSpPr>
            <p:cNvPr id="27" name="Oval 305"/>
            <p:cNvSpPr>
              <a:spLocks noChangeAspect="1" noChangeArrowheads="1"/>
            </p:cNvSpPr>
            <p:nvPr/>
          </p:nvSpPr>
          <p:spPr bwMode="auto">
            <a:xfrm rot="21420205">
              <a:off x="2821128" y="5248636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305"/>
            <p:cNvSpPr>
              <a:spLocks noChangeAspect="1" noChangeArrowheads="1"/>
            </p:cNvSpPr>
            <p:nvPr/>
          </p:nvSpPr>
          <p:spPr bwMode="auto">
            <a:xfrm rot="21420205">
              <a:off x="2740166" y="4800961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05"/>
            <p:cNvSpPr>
              <a:spLocks noChangeAspect="1" noChangeArrowheads="1"/>
            </p:cNvSpPr>
            <p:nvPr/>
          </p:nvSpPr>
          <p:spPr bwMode="auto">
            <a:xfrm rot="21420205">
              <a:off x="2840172" y="4562805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05"/>
            <p:cNvSpPr>
              <a:spLocks noChangeAspect="1" noChangeArrowheads="1"/>
            </p:cNvSpPr>
            <p:nvPr/>
          </p:nvSpPr>
          <p:spPr bwMode="auto">
            <a:xfrm rot="21420205">
              <a:off x="1487628" y="4705711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305"/>
            <p:cNvSpPr>
              <a:spLocks noChangeAspect="1" noChangeArrowheads="1"/>
            </p:cNvSpPr>
            <p:nvPr/>
          </p:nvSpPr>
          <p:spPr bwMode="auto">
            <a:xfrm rot="21420205">
              <a:off x="644665" y="4048486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305"/>
            <p:cNvSpPr>
              <a:spLocks noChangeAspect="1" noChangeArrowheads="1"/>
            </p:cNvSpPr>
            <p:nvPr/>
          </p:nvSpPr>
          <p:spPr bwMode="auto">
            <a:xfrm rot="21420205">
              <a:off x="1982922" y="4515180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305"/>
            <p:cNvSpPr>
              <a:spLocks noChangeAspect="1" noChangeArrowheads="1"/>
            </p:cNvSpPr>
            <p:nvPr/>
          </p:nvSpPr>
          <p:spPr bwMode="auto">
            <a:xfrm rot="21420205">
              <a:off x="2182953" y="4681898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59"/>
            <p:cNvSpPr>
              <a:spLocks/>
            </p:cNvSpPr>
            <p:nvPr/>
          </p:nvSpPr>
          <p:spPr bwMode="auto">
            <a:xfrm>
              <a:off x="3238" y="4882535"/>
              <a:ext cx="2989662" cy="541139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83 w 483"/>
                <a:gd name="connsiteY0" fmla="*/ 0 h 693"/>
                <a:gd name="connsiteX1" fmla="*/ 0 w 483"/>
                <a:gd name="connsiteY1" fmla="*/ 693 h 693"/>
                <a:gd name="connsiteX0" fmla="*/ 379 w 379"/>
                <a:gd name="connsiteY0" fmla="*/ 256 h 532"/>
                <a:gd name="connsiteX1" fmla="*/ 0 w 379"/>
                <a:gd name="connsiteY1" fmla="*/ 297 h 532"/>
                <a:gd name="connsiteX0" fmla="*/ 1674 w 1674"/>
                <a:gd name="connsiteY0" fmla="*/ 71 h 347"/>
                <a:gd name="connsiteX1" fmla="*/ 0 w 1674"/>
                <a:gd name="connsiteY1" fmla="*/ 297 h 347"/>
                <a:gd name="connsiteX0" fmla="*/ 1674 w 1674"/>
                <a:gd name="connsiteY0" fmla="*/ 71 h 463"/>
                <a:gd name="connsiteX1" fmla="*/ 222 w 1674"/>
                <a:gd name="connsiteY1" fmla="*/ 299 h 463"/>
                <a:gd name="connsiteX2" fmla="*/ 0 w 1674"/>
                <a:gd name="connsiteY2" fmla="*/ 297 h 463"/>
                <a:gd name="connsiteX0" fmla="*/ 1674 w 1674"/>
                <a:gd name="connsiteY0" fmla="*/ 71 h 463"/>
                <a:gd name="connsiteX1" fmla="*/ 238 w 1674"/>
                <a:gd name="connsiteY1" fmla="*/ 299 h 463"/>
                <a:gd name="connsiteX2" fmla="*/ 0 w 1674"/>
                <a:gd name="connsiteY2" fmla="*/ 297 h 463"/>
                <a:gd name="connsiteX0" fmla="*/ 1674 w 1674"/>
                <a:gd name="connsiteY0" fmla="*/ 71 h 299"/>
                <a:gd name="connsiteX1" fmla="*/ 238 w 1674"/>
                <a:gd name="connsiteY1" fmla="*/ 299 h 299"/>
                <a:gd name="connsiteX2" fmla="*/ 0 w 1674"/>
                <a:gd name="connsiteY2" fmla="*/ 297 h 299"/>
                <a:gd name="connsiteX0" fmla="*/ 1674 w 1674"/>
                <a:gd name="connsiteY0" fmla="*/ 71 h 372"/>
                <a:gd name="connsiteX1" fmla="*/ 436 w 1674"/>
                <a:gd name="connsiteY1" fmla="*/ 372 h 372"/>
                <a:gd name="connsiteX2" fmla="*/ 238 w 1674"/>
                <a:gd name="connsiteY2" fmla="*/ 299 h 372"/>
                <a:gd name="connsiteX3" fmla="*/ 0 w 1674"/>
                <a:gd name="connsiteY3" fmla="*/ 297 h 372"/>
                <a:gd name="connsiteX0" fmla="*/ 1674 w 1674"/>
                <a:gd name="connsiteY0" fmla="*/ 71 h 374"/>
                <a:gd name="connsiteX1" fmla="*/ 672 w 1674"/>
                <a:gd name="connsiteY1" fmla="*/ 374 h 374"/>
                <a:gd name="connsiteX2" fmla="*/ 436 w 1674"/>
                <a:gd name="connsiteY2" fmla="*/ 372 h 374"/>
                <a:gd name="connsiteX3" fmla="*/ 238 w 1674"/>
                <a:gd name="connsiteY3" fmla="*/ 299 h 374"/>
                <a:gd name="connsiteX4" fmla="*/ 0 w 1674"/>
                <a:gd name="connsiteY4" fmla="*/ 297 h 374"/>
                <a:gd name="connsiteX0" fmla="*/ 1674 w 1674"/>
                <a:gd name="connsiteY0" fmla="*/ 71 h 374"/>
                <a:gd name="connsiteX1" fmla="*/ 1298 w 1674"/>
                <a:gd name="connsiteY1" fmla="*/ 103 h 374"/>
                <a:gd name="connsiteX2" fmla="*/ 672 w 1674"/>
                <a:gd name="connsiteY2" fmla="*/ 374 h 374"/>
                <a:gd name="connsiteX3" fmla="*/ 436 w 1674"/>
                <a:gd name="connsiteY3" fmla="*/ 372 h 374"/>
                <a:gd name="connsiteX4" fmla="*/ 238 w 1674"/>
                <a:gd name="connsiteY4" fmla="*/ 299 h 374"/>
                <a:gd name="connsiteX5" fmla="*/ 0 w 1674"/>
                <a:gd name="connsiteY5" fmla="*/ 297 h 374"/>
                <a:gd name="connsiteX0" fmla="*/ 1674 w 1674"/>
                <a:gd name="connsiteY0" fmla="*/ 71 h 374"/>
                <a:gd name="connsiteX1" fmla="*/ 1505 w 1674"/>
                <a:gd name="connsiteY1" fmla="*/ 136 h 374"/>
                <a:gd name="connsiteX2" fmla="*/ 1298 w 1674"/>
                <a:gd name="connsiteY2" fmla="*/ 103 h 374"/>
                <a:gd name="connsiteX3" fmla="*/ 672 w 1674"/>
                <a:gd name="connsiteY3" fmla="*/ 374 h 374"/>
                <a:gd name="connsiteX4" fmla="*/ 436 w 1674"/>
                <a:gd name="connsiteY4" fmla="*/ 372 h 374"/>
                <a:gd name="connsiteX5" fmla="*/ 238 w 1674"/>
                <a:gd name="connsiteY5" fmla="*/ 299 h 374"/>
                <a:gd name="connsiteX6" fmla="*/ 0 w 1674"/>
                <a:gd name="connsiteY6" fmla="*/ 297 h 374"/>
                <a:gd name="connsiteX0" fmla="*/ 1674 w 1674"/>
                <a:gd name="connsiteY0" fmla="*/ 71 h 374"/>
                <a:gd name="connsiteX1" fmla="*/ 1505 w 1674"/>
                <a:gd name="connsiteY1" fmla="*/ 136 h 374"/>
                <a:gd name="connsiteX2" fmla="*/ 1298 w 1674"/>
                <a:gd name="connsiteY2" fmla="*/ 103 h 374"/>
                <a:gd name="connsiteX3" fmla="*/ 672 w 1674"/>
                <a:gd name="connsiteY3" fmla="*/ 374 h 374"/>
                <a:gd name="connsiteX4" fmla="*/ 436 w 1674"/>
                <a:gd name="connsiteY4" fmla="*/ 372 h 374"/>
                <a:gd name="connsiteX5" fmla="*/ 238 w 1674"/>
                <a:gd name="connsiteY5" fmla="*/ 299 h 374"/>
                <a:gd name="connsiteX6" fmla="*/ 0 w 1674"/>
                <a:gd name="connsiteY6" fmla="*/ 297 h 374"/>
                <a:gd name="connsiteX0" fmla="*/ 1674 w 1674"/>
                <a:gd name="connsiteY0" fmla="*/ 71 h 374"/>
                <a:gd name="connsiteX1" fmla="*/ 1505 w 1674"/>
                <a:gd name="connsiteY1" fmla="*/ 136 h 374"/>
                <a:gd name="connsiteX2" fmla="*/ 1298 w 1674"/>
                <a:gd name="connsiteY2" fmla="*/ 103 h 374"/>
                <a:gd name="connsiteX3" fmla="*/ 672 w 1674"/>
                <a:gd name="connsiteY3" fmla="*/ 374 h 374"/>
                <a:gd name="connsiteX4" fmla="*/ 436 w 1674"/>
                <a:gd name="connsiteY4" fmla="*/ 372 h 374"/>
                <a:gd name="connsiteX5" fmla="*/ 238 w 1674"/>
                <a:gd name="connsiteY5" fmla="*/ 299 h 374"/>
                <a:gd name="connsiteX6" fmla="*/ 0 w 1674"/>
                <a:gd name="connsiteY6" fmla="*/ 297 h 374"/>
                <a:gd name="connsiteX0" fmla="*/ 1674 w 1674"/>
                <a:gd name="connsiteY0" fmla="*/ 0 h 303"/>
                <a:gd name="connsiteX1" fmla="*/ 1505 w 1674"/>
                <a:gd name="connsiteY1" fmla="*/ 65 h 303"/>
                <a:gd name="connsiteX2" fmla="*/ 1298 w 1674"/>
                <a:gd name="connsiteY2" fmla="*/ 32 h 303"/>
                <a:gd name="connsiteX3" fmla="*/ 672 w 1674"/>
                <a:gd name="connsiteY3" fmla="*/ 303 h 303"/>
                <a:gd name="connsiteX4" fmla="*/ 436 w 1674"/>
                <a:gd name="connsiteY4" fmla="*/ 301 h 303"/>
                <a:gd name="connsiteX5" fmla="*/ 238 w 1674"/>
                <a:gd name="connsiteY5" fmla="*/ 228 h 303"/>
                <a:gd name="connsiteX6" fmla="*/ 0 w 1674"/>
                <a:gd name="connsiteY6" fmla="*/ 226 h 303"/>
                <a:gd name="connsiteX0" fmla="*/ 1674 w 1674"/>
                <a:gd name="connsiteY0" fmla="*/ 0 h 303"/>
                <a:gd name="connsiteX1" fmla="*/ 1505 w 1674"/>
                <a:gd name="connsiteY1" fmla="*/ 65 h 303"/>
                <a:gd name="connsiteX2" fmla="*/ 1298 w 1674"/>
                <a:gd name="connsiteY2" fmla="*/ 32 h 303"/>
                <a:gd name="connsiteX3" fmla="*/ 672 w 1674"/>
                <a:gd name="connsiteY3" fmla="*/ 303 h 303"/>
                <a:gd name="connsiteX4" fmla="*/ 436 w 1674"/>
                <a:gd name="connsiteY4" fmla="*/ 301 h 303"/>
                <a:gd name="connsiteX5" fmla="*/ 238 w 1674"/>
                <a:gd name="connsiteY5" fmla="*/ 228 h 303"/>
                <a:gd name="connsiteX6" fmla="*/ 0 w 1674"/>
                <a:gd name="connsiteY6" fmla="*/ 226 h 303"/>
                <a:gd name="connsiteX0" fmla="*/ 1674 w 1674"/>
                <a:gd name="connsiteY0" fmla="*/ 0 h 303"/>
                <a:gd name="connsiteX1" fmla="*/ 1505 w 1674"/>
                <a:gd name="connsiteY1" fmla="*/ 65 h 303"/>
                <a:gd name="connsiteX2" fmla="*/ 1298 w 1674"/>
                <a:gd name="connsiteY2" fmla="*/ 32 h 303"/>
                <a:gd name="connsiteX3" fmla="*/ 672 w 1674"/>
                <a:gd name="connsiteY3" fmla="*/ 303 h 303"/>
                <a:gd name="connsiteX4" fmla="*/ 436 w 1674"/>
                <a:gd name="connsiteY4" fmla="*/ 301 h 303"/>
                <a:gd name="connsiteX5" fmla="*/ 238 w 1674"/>
                <a:gd name="connsiteY5" fmla="*/ 228 h 303"/>
                <a:gd name="connsiteX6" fmla="*/ 0 w 1674"/>
                <a:gd name="connsiteY6" fmla="*/ 226 h 303"/>
                <a:gd name="connsiteX0" fmla="*/ 1674 w 1674"/>
                <a:gd name="connsiteY0" fmla="*/ 0 h 303"/>
                <a:gd name="connsiteX1" fmla="*/ 1505 w 1674"/>
                <a:gd name="connsiteY1" fmla="*/ 65 h 303"/>
                <a:gd name="connsiteX2" fmla="*/ 1298 w 1674"/>
                <a:gd name="connsiteY2" fmla="*/ 32 h 303"/>
                <a:gd name="connsiteX3" fmla="*/ 672 w 1674"/>
                <a:gd name="connsiteY3" fmla="*/ 303 h 303"/>
                <a:gd name="connsiteX4" fmla="*/ 436 w 1674"/>
                <a:gd name="connsiteY4" fmla="*/ 301 h 303"/>
                <a:gd name="connsiteX5" fmla="*/ 238 w 1674"/>
                <a:gd name="connsiteY5" fmla="*/ 228 h 303"/>
                <a:gd name="connsiteX6" fmla="*/ 0 w 1674"/>
                <a:gd name="connsiteY6" fmla="*/ 226 h 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" h="303">
                  <a:moveTo>
                    <a:pt x="1674" y="0"/>
                  </a:moveTo>
                  <a:lnTo>
                    <a:pt x="1505" y="65"/>
                  </a:lnTo>
                  <a:lnTo>
                    <a:pt x="1298" y="32"/>
                  </a:lnTo>
                  <a:cubicBezTo>
                    <a:pt x="1112" y="157"/>
                    <a:pt x="713" y="137"/>
                    <a:pt x="672" y="303"/>
                  </a:cubicBezTo>
                  <a:lnTo>
                    <a:pt x="436" y="301"/>
                  </a:lnTo>
                  <a:lnTo>
                    <a:pt x="238" y="228"/>
                  </a:lnTo>
                  <a:cubicBezTo>
                    <a:pt x="240" y="226"/>
                    <a:pt x="103" y="227"/>
                    <a:pt x="0" y="226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59"/>
            <p:cNvSpPr>
              <a:spLocks/>
            </p:cNvSpPr>
            <p:nvPr/>
          </p:nvSpPr>
          <p:spPr bwMode="auto">
            <a:xfrm>
              <a:off x="2060043" y="4074692"/>
              <a:ext cx="164306" cy="178595"/>
            </a:xfrm>
            <a:custGeom>
              <a:avLst/>
              <a:gdLst>
                <a:gd name="T0" fmla="*/ 0 w 1065"/>
                <a:gd name="T1" fmla="*/ 0 h 228"/>
                <a:gd name="T2" fmla="*/ 2147483647 w 1065"/>
                <a:gd name="T3" fmla="*/ 2147483647 h 228"/>
                <a:gd name="T4" fmla="*/ 2147483647 w 1065"/>
                <a:gd name="T5" fmla="*/ 2147483647 h 228"/>
                <a:gd name="T6" fmla="*/ 2147483647 w 1065"/>
                <a:gd name="T7" fmla="*/ 2147483647 h 228"/>
                <a:gd name="T8" fmla="*/ 2147483647 w 1065"/>
                <a:gd name="T9" fmla="*/ 2147483647 h 228"/>
                <a:gd name="T10" fmla="*/ 2147483647 w 1065"/>
                <a:gd name="T11" fmla="*/ 2147483647 h 228"/>
                <a:gd name="T12" fmla="*/ 2147483647 w 1065"/>
                <a:gd name="T13" fmla="*/ 2147483647 h 228"/>
                <a:gd name="T14" fmla="*/ 2147483647 w 1065"/>
                <a:gd name="T15" fmla="*/ 2147483647 h 228"/>
                <a:gd name="T16" fmla="*/ 2147483647 w 1065"/>
                <a:gd name="T17" fmla="*/ 2147483647 h 228"/>
                <a:gd name="T18" fmla="*/ 2147483647 w 1065"/>
                <a:gd name="T19" fmla="*/ 2147483647 h 228"/>
                <a:gd name="T20" fmla="*/ 2147483647 w 1065"/>
                <a:gd name="T21" fmla="*/ 2147483647 h 228"/>
                <a:gd name="T22" fmla="*/ 2147483647 w 1065"/>
                <a:gd name="T23" fmla="*/ 2147483647 h 228"/>
                <a:gd name="T24" fmla="*/ 2147483647 w 1065"/>
                <a:gd name="T25" fmla="*/ 2147483647 h 228"/>
                <a:gd name="T26" fmla="*/ 2147483647 w 1065"/>
                <a:gd name="T27" fmla="*/ 2147483647 h 228"/>
                <a:gd name="T28" fmla="*/ 2147483647 w 1065"/>
                <a:gd name="T29" fmla="*/ 2147483647 h 228"/>
                <a:gd name="T30" fmla="*/ 2147483647 w 1065"/>
                <a:gd name="T31" fmla="*/ 2147483647 h 228"/>
                <a:gd name="T32" fmla="*/ 2147483647 w 1065"/>
                <a:gd name="T33" fmla="*/ 2147483647 h 228"/>
                <a:gd name="T34" fmla="*/ 2147483647 w 1065"/>
                <a:gd name="T35" fmla="*/ 2147483647 h 228"/>
                <a:gd name="T36" fmla="*/ 2147483647 w 106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5"/>
                <a:gd name="T58" fmla="*/ 0 h 228"/>
                <a:gd name="T59" fmla="*/ 961 w 1065"/>
                <a:gd name="T60" fmla="*/ 216 h 228"/>
                <a:gd name="connsiteX0" fmla="*/ 0 w 2124"/>
                <a:gd name="connsiteY0" fmla="*/ 0 h 950"/>
                <a:gd name="connsiteX1" fmla="*/ 1151 w 2124"/>
                <a:gd name="connsiteY1" fmla="*/ 742 h 950"/>
                <a:gd name="connsiteX2" fmla="*/ 1428 w 2124"/>
                <a:gd name="connsiteY2" fmla="*/ 759 h 950"/>
                <a:gd name="connsiteX3" fmla="*/ 1562 w 2124"/>
                <a:gd name="connsiteY3" fmla="*/ 766 h 950"/>
                <a:gd name="connsiteX4" fmla="*/ 1652 w 2124"/>
                <a:gd name="connsiteY4" fmla="*/ 754 h 950"/>
                <a:gd name="connsiteX5" fmla="*/ 1684 w 2124"/>
                <a:gd name="connsiteY5" fmla="*/ 730 h 950"/>
                <a:gd name="connsiteX6" fmla="*/ 1738 w 2124"/>
                <a:gd name="connsiteY6" fmla="*/ 722 h 950"/>
                <a:gd name="connsiteX7" fmla="*/ 1766 w 2124"/>
                <a:gd name="connsiteY7" fmla="*/ 734 h 950"/>
                <a:gd name="connsiteX8" fmla="*/ 1787 w 2124"/>
                <a:gd name="connsiteY8" fmla="*/ 778 h 950"/>
                <a:gd name="connsiteX9" fmla="*/ 1815 w 2124"/>
                <a:gd name="connsiteY9" fmla="*/ 792 h 950"/>
                <a:gd name="connsiteX10" fmla="*/ 1819 w 2124"/>
                <a:gd name="connsiteY10" fmla="*/ 816 h 950"/>
                <a:gd name="connsiteX11" fmla="*/ 1852 w 2124"/>
                <a:gd name="connsiteY11" fmla="*/ 811 h 950"/>
                <a:gd name="connsiteX12" fmla="*/ 1868 w 2124"/>
                <a:gd name="connsiteY12" fmla="*/ 860 h 950"/>
                <a:gd name="connsiteX13" fmla="*/ 1925 w 2124"/>
                <a:gd name="connsiteY13" fmla="*/ 865 h 950"/>
                <a:gd name="connsiteX14" fmla="*/ 1965 w 2124"/>
                <a:gd name="connsiteY14" fmla="*/ 865 h 950"/>
                <a:gd name="connsiteX15" fmla="*/ 1974 w 2124"/>
                <a:gd name="connsiteY15" fmla="*/ 893 h 950"/>
                <a:gd name="connsiteX16" fmla="*/ 2010 w 2124"/>
                <a:gd name="connsiteY16" fmla="*/ 872 h 950"/>
                <a:gd name="connsiteX17" fmla="*/ 2051 w 2124"/>
                <a:gd name="connsiteY17" fmla="*/ 898 h 950"/>
                <a:gd name="connsiteX18" fmla="*/ 2124 w 2124"/>
                <a:gd name="connsiteY18" fmla="*/ 950 h 950"/>
                <a:gd name="connsiteX0" fmla="*/ 110 w 2234"/>
                <a:gd name="connsiteY0" fmla="*/ 0 h 950"/>
                <a:gd name="connsiteX1" fmla="*/ 0 w 2234"/>
                <a:gd name="connsiteY1" fmla="*/ 590 h 950"/>
                <a:gd name="connsiteX2" fmla="*/ 1538 w 2234"/>
                <a:gd name="connsiteY2" fmla="*/ 759 h 950"/>
                <a:gd name="connsiteX3" fmla="*/ 1672 w 2234"/>
                <a:gd name="connsiteY3" fmla="*/ 766 h 950"/>
                <a:gd name="connsiteX4" fmla="*/ 1762 w 2234"/>
                <a:gd name="connsiteY4" fmla="*/ 754 h 950"/>
                <a:gd name="connsiteX5" fmla="*/ 1794 w 2234"/>
                <a:gd name="connsiteY5" fmla="*/ 730 h 950"/>
                <a:gd name="connsiteX6" fmla="*/ 1848 w 2234"/>
                <a:gd name="connsiteY6" fmla="*/ 722 h 950"/>
                <a:gd name="connsiteX7" fmla="*/ 1876 w 2234"/>
                <a:gd name="connsiteY7" fmla="*/ 734 h 950"/>
                <a:gd name="connsiteX8" fmla="*/ 1897 w 2234"/>
                <a:gd name="connsiteY8" fmla="*/ 778 h 950"/>
                <a:gd name="connsiteX9" fmla="*/ 1925 w 2234"/>
                <a:gd name="connsiteY9" fmla="*/ 792 h 950"/>
                <a:gd name="connsiteX10" fmla="*/ 1929 w 2234"/>
                <a:gd name="connsiteY10" fmla="*/ 816 h 950"/>
                <a:gd name="connsiteX11" fmla="*/ 1962 w 2234"/>
                <a:gd name="connsiteY11" fmla="*/ 811 h 950"/>
                <a:gd name="connsiteX12" fmla="*/ 1978 w 2234"/>
                <a:gd name="connsiteY12" fmla="*/ 860 h 950"/>
                <a:gd name="connsiteX13" fmla="*/ 2035 w 2234"/>
                <a:gd name="connsiteY13" fmla="*/ 865 h 950"/>
                <a:gd name="connsiteX14" fmla="*/ 2075 w 2234"/>
                <a:gd name="connsiteY14" fmla="*/ 865 h 950"/>
                <a:gd name="connsiteX15" fmla="*/ 2084 w 2234"/>
                <a:gd name="connsiteY15" fmla="*/ 893 h 950"/>
                <a:gd name="connsiteX16" fmla="*/ 2120 w 2234"/>
                <a:gd name="connsiteY16" fmla="*/ 872 h 950"/>
                <a:gd name="connsiteX17" fmla="*/ 2161 w 2234"/>
                <a:gd name="connsiteY17" fmla="*/ 898 h 950"/>
                <a:gd name="connsiteX18" fmla="*/ 2234 w 2234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601 w 2297"/>
                <a:gd name="connsiteY3" fmla="*/ 759 h 950"/>
                <a:gd name="connsiteX4" fmla="*/ 1735 w 2297"/>
                <a:gd name="connsiteY4" fmla="*/ 766 h 950"/>
                <a:gd name="connsiteX5" fmla="*/ 1825 w 2297"/>
                <a:gd name="connsiteY5" fmla="*/ 754 h 950"/>
                <a:gd name="connsiteX6" fmla="*/ 1857 w 2297"/>
                <a:gd name="connsiteY6" fmla="*/ 730 h 950"/>
                <a:gd name="connsiteX7" fmla="*/ 1911 w 2297"/>
                <a:gd name="connsiteY7" fmla="*/ 722 h 950"/>
                <a:gd name="connsiteX8" fmla="*/ 1939 w 2297"/>
                <a:gd name="connsiteY8" fmla="*/ 734 h 950"/>
                <a:gd name="connsiteX9" fmla="*/ 1960 w 2297"/>
                <a:gd name="connsiteY9" fmla="*/ 778 h 950"/>
                <a:gd name="connsiteX10" fmla="*/ 1988 w 2297"/>
                <a:gd name="connsiteY10" fmla="*/ 792 h 950"/>
                <a:gd name="connsiteX11" fmla="*/ 1992 w 2297"/>
                <a:gd name="connsiteY11" fmla="*/ 816 h 950"/>
                <a:gd name="connsiteX12" fmla="*/ 2025 w 2297"/>
                <a:gd name="connsiteY12" fmla="*/ 811 h 950"/>
                <a:gd name="connsiteX13" fmla="*/ 2041 w 2297"/>
                <a:gd name="connsiteY13" fmla="*/ 860 h 950"/>
                <a:gd name="connsiteX14" fmla="*/ 2098 w 2297"/>
                <a:gd name="connsiteY14" fmla="*/ 865 h 950"/>
                <a:gd name="connsiteX15" fmla="*/ 2138 w 2297"/>
                <a:gd name="connsiteY15" fmla="*/ 865 h 950"/>
                <a:gd name="connsiteX16" fmla="*/ 2147 w 2297"/>
                <a:gd name="connsiteY16" fmla="*/ 893 h 950"/>
                <a:gd name="connsiteX17" fmla="*/ 2183 w 2297"/>
                <a:gd name="connsiteY17" fmla="*/ 872 h 950"/>
                <a:gd name="connsiteX18" fmla="*/ 2224 w 2297"/>
                <a:gd name="connsiteY18" fmla="*/ 898 h 950"/>
                <a:gd name="connsiteX19" fmla="*/ 2297 w 2297"/>
                <a:gd name="connsiteY19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735 w 2297"/>
                <a:gd name="connsiteY3" fmla="*/ 766 h 950"/>
                <a:gd name="connsiteX4" fmla="*/ 1825 w 2297"/>
                <a:gd name="connsiteY4" fmla="*/ 754 h 950"/>
                <a:gd name="connsiteX5" fmla="*/ 1857 w 2297"/>
                <a:gd name="connsiteY5" fmla="*/ 730 h 950"/>
                <a:gd name="connsiteX6" fmla="*/ 1911 w 2297"/>
                <a:gd name="connsiteY6" fmla="*/ 722 h 950"/>
                <a:gd name="connsiteX7" fmla="*/ 1939 w 2297"/>
                <a:gd name="connsiteY7" fmla="*/ 734 h 950"/>
                <a:gd name="connsiteX8" fmla="*/ 1960 w 2297"/>
                <a:gd name="connsiteY8" fmla="*/ 778 h 950"/>
                <a:gd name="connsiteX9" fmla="*/ 1988 w 2297"/>
                <a:gd name="connsiteY9" fmla="*/ 792 h 950"/>
                <a:gd name="connsiteX10" fmla="*/ 1992 w 2297"/>
                <a:gd name="connsiteY10" fmla="*/ 816 h 950"/>
                <a:gd name="connsiteX11" fmla="*/ 2025 w 2297"/>
                <a:gd name="connsiteY11" fmla="*/ 811 h 950"/>
                <a:gd name="connsiteX12" fmla="*/ 2041 w 2297"/>
                <a:gd name="connsiteY12" fmla="*/ 860 h 950"/>
                <a:gd name="connsiteX13" fmla="*/ 2098 w 2297"/>
                <a:gd name="connsiteY13" fmla="*/ 865 h 950"/>
                <a:gd name="connsiteX14" fmla="*/ 2138 w 2297"/>
                <a:gd name="connsiteY14" fmla="*/ 865 h 950"/>
                <a:gd name="connsiteX15" fmla="*/ 2147 w 2297"/>
                <a:gd name="connsiteY15" fmla="*/ 893 h 950"/>
                <a:gd name="connsiteX16" fmla="*/ 2183 w 2297"/>
                <a:gd name="connsiteY16" fmla="*/ 872 h 950"/>
                <a:gd name="connsiteX17" fmla="*/ 2224 w 2297"/>
                <a:gd name="connsiteY17" fmla="*/ 898 h 950"/>
                <a:gd name="connsiteX18" fmla="*/ 2297 w 2297"/>
                <a:gd name="connsiteY18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25 w 2297"/>
                <a:gd name="connsiteY3" fmla="*/ 754 h 950"/>
                <a:gd name="connsiteX4" fmla="*/ 1857 w 2297"/>
                <a:gd name="connsiteY4" fmla="*/ 730 h 950"/>
                <a:gd name="connsiteX5" fmla="*/ 1911 w 2297"/>
                <a:gd name="connsiteY5" fmla="*/ 722 h 950"/>
                <a:gd name="connsiteX6" fmla="*/ 1939 w 2297"/>
                <a:gd name="connsiteY6" fmla="*/ 734 h 950"/>
                <a:gd name="connsiteX7" fmla="*/ 1960 w 2297"/>
                <a:gd name="connsiteY7" fmla="*/ 778 h 950"/>
                <a:gd name="connsiteX8" fmla="*/ 1988 w 2297"/>
                <a:gd name="connsiteY8" fmla="*/ 792 h 950"/>
                <a:gd name="connsiteX9" fmla="*/ 1992 w 2297"/>
                <a:gd name="connsiteY9" fmla="*/ 816 h 950"/>
                <a:gd name="connsiteX10" fmla="*/ 2025 w 2297"/>
                <a:gd name="connsiteY10" fmla="*/ 811 h 950"/>
                <a:gd name="connsiteX11" fmla="*/ 2041 w 2297"/>
                <a:gd name="connsiteY11" fmla="*/ 860 h 950"/>
                <a:gd name="connsiteX12" fmla="*/ 2098 w 2297"/>
                <a:gd name="connsiteY12" fmla="*/ 865 h 950"/>
                <a:gd name="connsiteX13" fmla="*/ 2138 w 2297"/>
                <a:gd name="connsiteY13" fmla="*/ 865 h 950"/>
                <a:gd name="connsiteX14" fmla="*/ 2147 w 2297"/>
                <a:gd name="connsiteY14" fmla="*/ 893 h 950"/>
                <a:gd name="connsiteX15" fmla="*/ 2183 w 2297"/>
                <a:gd name="connsiteY15" fmla="*/ 872 h 950"/>
                <a:gd name="connsiteX16" fmla="*/ 2224 w 2297"/>
                <a:gd name="connsiteY16" fmla="*/ 898 h 950"/>
                <a:gd name="connsiteX17" fmla="*/ 2297 w 2297"/>
                <a:gd name="connsiteY17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857 w 2297"/>
                <a:gd name="connsiteY3" fmla="*/ 730 h 950"/>
                <a:gd name="connsiteX4" fmla="*/ 1911 w 2297"/>
                <a:gd name="connsiteY4" fmla="*/ 722 h 950"/>
                <a:gd name="connsiteX5" fmla="*/ 1939 w 2297"/>
                <a:gd name="connsiteY5" fmla="*/ 734 h 950"/>
                <a:gd name="connsiteX6" fmla="*/ 1960 w 2297"/>
                <a:gd name="connsiteY6" fmla="*/ 778 h 950"/>
                <a:gd name="connsiteX7" fmla="*/ 1988 w 2297"/>
                <a:gd name="connsiteY7" fmla="*/ 792 h 950"/>
                <a:gd name="connsiteX8" fmla="*/ 1992 w 2297"/>
                <a:gd name="connsiteY8" fmla="*/ 816 h 950"/>
                <a:gd name="connsiteX9" fmla="*/ 2025 w 2297"/>
                <a:gd name="connsiteY9" fmla="*/ 811 h 950"/>
                <a:gd name="connsiteX10" fmla="*/ 2041 w 2297"/>
                <a:gd name="connsiteY10" fmla="*/ 860 h 950"/>
                <a:gd name="connsiteX11" fmla="*/ 2098 w 2297"/>
                <a:gd name="connsiteY11" fmla="*/ 865 h 950"/>
                <a:gd name="connsiteX12" fmla="*/ 2138 w 2297"/>
                <a:gd name="connsiteY12" fmla="*/ 865 h 950"/>
                <a:gd name="connsiteX13" fmla="*/ 2147 w 2297"/>
                <a:gd name="connsiteY13" fmla="*/ 893 h 950"/>
                <a:gd name="connsiteX14" fmla="*/ 2183 w 2297"/>
                <a:gd name="connsiteY14" fmla="*/ 872 h 950"/>
                <a:gd name="connsiteX15" fmla="*/ 2224 w 2297"/>
                <a:gd name="connsiteY15" fmla="*/ 898 h 950"/>
                <a:gd name="connsiteX16" fmla="*/ 2297 w 2297"/>
                <a:gd name="connsiteY16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11 w 2297"/>
                <a:gd name="connsiteY3" fmla="*/ 722 h 950"/>
                <a:gd name="connsiteX4" fmla="*/ 1939 w 2297"/>
                <a:gd name="connsiteY4" fmla="*/ 734 h 950"/>
                <a:gd name="connsiteX5" fmla="*/ 1960 w 2297"/>
                <a:gd name="connsiteY5" fmla="*/ 778 h 950"/>
                <a:gd name="connsiteX6" fmla="*/ 1988 w 2297"/>
                <a:gd name="connsiteY6" fmla="*/ 792 h 950"/>
                <a:gd name="connsiteX7" fmla="*/ 1992 w 2297"/>
                <a:gd name="connsiteY7" fmla="*/ 816 h 950"/>
                <a:gd name="connsiteX8" fmla="*/ 2025 w 2297"/>
                <a:gd name="connsiteY8" fmla="*/ 811 h 950"/>
                <a:gd name="connsiteX9" fmla="*/ 2041 w 2297"/>
                <a:gd name="connsiteY9" fmla="*/ 860 h 950"/>
                <a:gd name="connsiteX10" fmla="*/ 2098 w 2297"/>
                <a:gd name="connsiteY10" fmla="*/ 865 h 950"/>
                <a:gd name="connsiteX11" fmla="*/ 2138 w 2297"/>
                <a:gd name="connsiteY11" fmla="*/ 865 h 950"/>
                <a:gd name="connsiteX12" fmla="*/ 2147 w 2297"/>
                <a:gd name="connsiteY12" fmla="*/ 893 h 950"/>
                <a:gd name="connsiteX13" fmla="*/ 2183 w 2297"/>
                <a:gd name="connsiteY13" fmla="*/ 872 h 950"/>
                <a:gd name="connsiteX14" fmla="*/ 2224 w 2297"/>
                <a:gd name="connsiteY14" fmla="*/ 898 h 950"/>
                <a:gd name="connsiteX15" fmla="*/ 2297 w 2297"/>
                <a:gd name="connsiteY15" fmla="*/ 950 h 950"/>
                <a:gd name="connsiteX0" fmla="*/ 173 w 2297"/>
                <a:gd name="connsiteY0" fmla="*/ 0 h 950"/>
                <a:gd name="connsiteX1" fmla="*/ 63 w 2297"/>
                <a:gd name="connsiteY1" fmla="*/ 590 h 950"/>
                <a:gd name="connsiteX2" fmla="*/ 0 w 2297"/>
                <a:gd name="connsiteY2" fmla="*/ 643 h 950"/>
                <a:gd name="connsiteX3" fmla="*/ 1939 w 2297"/>
                <a:gd name="connsiteY3" fmla="*/ 734 h 950"/>
                <a:gd name="connsiteX4" fmla="*/ 1960 w 2297"/>
                <a:gd name="connsiteY4" fmla="*/ 778 h 950"/>
                <a:gd name="connsiteX5" fmla="*/ 1988 w 2297"/>
                <a:gd name="connsiteY5" fmla="*/ 792 h 950"/>
                <a:gd name="connsiteX6" fmla="*/ 1992 w 2297"/>
                <a:gd name="connsiteY6" fmla="*/ 816 h 950"/>
                <a:gd name="connsiteX7" fmla="*/ 2025 w 2297"/>
                <a:gd name="connsiteY7" fmla="*/ 811 h 950"/>
                <a:gd name="connsiteX8" fmla="*/ 2041 w 2297"/>
                <a:gd name="connsiteY8" fmla="*/ 860 h 950"/>
                <a:gd name="connsiteX9" fmla="*/ 2098 w 2297"/>
                <a:gd name="connsiteY9" fmla="*/ 865 h 950"/>
                <a:gd name="connsiteX10" fmla="*/ 2138 w 2297"/>
                <a:gd name="connsiteY10" fmla="*/ 865 h 950"/>
                <a:gd name="connsiteX11" fmla="*/ 2147 w 2297"/>
                <a:gd name="connsiteY11" fmla="*/ 893 h 950"/>
                <a:gd name="connsiteX12" fmla="*/ 2183 w 2297"/>
                <a:gd name="connsiteY12" fmla="*/ 872 h 950"/>
                <a:gd name="connsiteX13" fmla="*/ 2224 w 2297"/>
                <a:gd name="connsiteY13" fmla="*/ 898 h 950"/>
                <a:gd name="connsiteX14" fmla="*/ 2297 w 2297"/>
                <a:gd name="connsiteY14" fmla="*/ 950 h 950"/>
                <a:gd name="connsiteX0" fmla="*/ 431 w 2482"/>
                <a:gd name="connsiteY0" fmla="*/ 0 h 2337"/>
                <a:gd name="connsiteX1" fmla="*/ 321 w 2482"/>
                <a:gd name="connsiteY1" fmla="*/ 590 h 2337"/>
                <a:gd name="connsiteX2" fmla="*/ 258 w 2482"/>
                <a:gd name="connsiteY2" fmla="*/ 643 h 2337"/>
                <a:gd name="connsiteX3" fmla="*/ 2197 w 2482"/>
                <a:gd name="connsiteY3" fmla="*/ 734 h 2337"/>
                <a:gd name="connsiteX4" fmla="*/ 2218 w 2482"/>
                <a:gd name="connsiteY4" fmla="*/ 778 h 2337"/>
                <a:gd name="connsiteX5" fmla="*/ 2246 w 2482"/>
                <a:gd name="connsiteY5" fmla="*/ 792 h 2337"/>
                <a:gd name="connsiteX6" fmla="*/ 2250 w 2482"/>
                <a:gd name="connsiteY6" fmla="*/ 816 h 2337"/>
                <a:gd name="connsiteX7" fmla="*/ 2283 w 2482"/>
                <a:gd name="connsiteY7" fmla="*/ 811 h 2337"/>
                <a:gd name="connsiteX8" fmla="*/ 2299 w 2482"/>
                <a:gd name="connsiteY8" fmla="*/ 860 h 2337"/>
                <a:gd name="connsiteX9" fmla="*/ 2356 w 2482"/>
                <a:gd name="connsiteY9" fmla="*/ 865 h 2337"/>
                <a:gd name="connsiteX10" fmla="*/ 2396 w 2482"/>
                <a:gd name="connsiteY10" fmla="*/ 865 h 2337"/>
                <a:gd name="connsiteX11" fmla="*/ 2405 w 2482"/>
                <a:gd name="connsiteY11" fmla="*/ 893 h 2337"/>
                <a:gd name="connsiteX12" fmla="*/ 2441 w 2482"/>
                <a:gd name="connsiteY12" fmla="*/ 872 h 2337"/>
                <a:gd name="connsiteX13" fmla="*/ 2482 w 2482"/>
                <a:gd name="connsiteY13" fmla="*/ 898 h 2337"/>
                <a:gd name="connsiteX14" fmla="*/ 0 w 2482"/>
                <a:gd name="connsiteY14" fmla="*/ 2337 h 2337"/>
                <a:gd name="connsiteX0" fmla="*/ 431 w 2441"/>
                <a:gd name="connsiteY0" fmla="*/ 0 h 2337"/>
                <a:gd name="connsiteX1" fmla="*/ 321 w 2441"/>
                <a:gd name="connsiteY1" fmla="*/ 590 h 2337"/>
                <a:gd name="connsiteX2" fmla="*/ 258 w 2441"/>
                <a:gd name="connsiteY2" fmla="*/ 643 h 2337"/>
                <a:gd name="connsiteX3" fmla="*/ 2197 w 2441"/>
                <a:gd name="connsiteY3" fmla="*/ 734 h 2337"/>
                <a:gd name="connsiteX4" fmla="*/ 2218 w 2441"/>
                <a:gd name="connsiteY4" fmla="*/ 778 h 2337"/>
                <a:gd name="connsiteX5" fmla="*/ 2246 w 2441"/>
                <a:gd name="connsiteY5" fmla="*/ 792 h 2337"/>
                <a:gd name="connsiteX6" fmla="*/ 2250 w 2441"/>
                <a:gd name="connsiteY6" fmla="*/ 816 h 2337"/>
                <a:gd name="connsiteX7" fmla="*/ 2283 w 2441"/>
                <a:gd name="connsiteY7" fmla="*/ 811 h 2337"/>
                <a:gd name="connsiteX8" fmla="*/ 2299 w 2441"/>
                <a:gd name="connsiteY8" fmla="*/ 860 h 2337"/>
                <a:gd name="connsiteX9" fmla="*/ 2356 w 2441"/>
                <a:gd name="connsiteY9" fmla="*/ 865 h 2337"/>
                <a:gd name="connsiteX10" fmla="*/ 2396 w 2441"/>
                <a:gd name="connsiteY10" fmla="*/ 865 h 2337"/>
                <a:gd name="connsiteX11" fmla="*/ 2405 w 2441"/>
                <a:gd name="connsiteY11" fmla="*/ 893 h 2337"/>
                <a:gd name="connsiteX12" fmla="*/ 2441 w 2441"/>
                <a:gd name="connsiteY12" fmla="*/ 872 h 2337"/>
                <a:gd name="connsiteX13" fmla="*/ 0 w 2441"/>
                <a:gd name="connsiteY13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197 w 2405"/>
                <a:gd name="connsiteY3" fmla="*/ 734 h 2337"/>
                <a:gd name="connsiteX4" fmla="*/ 2218 w 2405"/>
                <a:gd name="connsiteY4" fmla="*/ 778 h 2337"/>
                <a:gd name="connsiteX5" fmla="*/ 2246 w 2405"/>
                <a:gd name="connsiteY5" fmla="*/ 792 h 2337"/>
                <a:gd name="connsiteX6" fmla="*/ 2250 w 2405"/>
                <a:gd name="connsiteY6" fmla="*/ 816 h 2337"/>
                <a:gd name="connsiteX7" fmla="*/ 2283 w 2405"/>
                <a:gd name="connsiteY7" fmla="*/ 811 h 2337"/>
                <a:gd name="connsiteX8" fmla="*/ 2299 w 2405"/>
                <a:gd name="connsiteY8" fmla="*/ 860 h 2337"/>
                <a:gd name="connsiteX9" fmla="*/ 2356 w 2405"/>
                <a:gd name="connsiteY9" fmla="*/ 865 h 2337"/>
                <a:gd name="connsiteX10" fmla="*/ 2396 w 2405"/>
                <a:gd name="connsiteY10" fmla="*/ 865 h 2337"/>
                <a:gd name="connsiteX11" fmla="*/ 2405 w 2405"/>
                <a:gd name="connsiteY11" fmla="*/ 893 h 2337"/>
                <a:gd name="connsiteX12" fmla="*/ 0 w 2405"/>
                <a:gd name="connsiteY12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18 w 2405"/>
                <a:gd name="connsiteY3" fmla="*/ 778 h 2337"/>
                <a:gd name="connsiteX4" fmla="*/ 2246 w 2405"/>
                <a:gd name="connsiteY4" fmla="*/ 792 h 2337"/>
                <a:gd name="connsiteX5" fmla="*/ 2250 w 2405"/>
                <a:gd name="connsiteY5" fmla="*/ 816 h 2337"/>
                <a:gd name="connsiteX6" fmla="*/ 2283 w 2405"/>
                <a:gd name="connsiteY6" fmla="*/ 811 h 2337"/>
                <a:gd name="connsiteX7" fmla="*/ 2299 w 2405"/>
                <a:gd name="connsiteY7" fmla="*/ 860 h 2337"/>
                <a:gd name="connsiteX8" fmla="*/ 2356 w 2405"/>
                <a:gd name="connsiteY8" fmla="*/ 865 h 2337"/>
                <a:gd name="connsiteX9" fmla="*/ 2396 w 2405"/>
                <a:gd name="connsiteY9" fmla="*/ 865 h 2337"/>
                <a:gd name="connsiteX10" fmla="*/ 2405 w 2405"/>
                <a:gd name="connsiteY10" fmla="*/ 893 h 2337"/>
                <a:gd name="connsiteX11" fmla="*/ 0 w 2405"/>
                <a:gd name="connsiteY11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46 w 2405"/>
                <a:gd name="connsiteY3" fmla="*/ 792 h 2337"/>
                <a:gd name="connsiteX4" fmla="*/ 2250 w 2405"/>
                <a:gd name="connsiteY4" fmla="*/ 816 h 2337"/>
                <a:gd name="connsiteX5" fmla="*/ 2283 w 2405"/>
                <a:gd name="connsiteY5" fmla="*/ 811 h 2337"/>
                <a:gd name="connsiteX6" fmla="*/ 2299 w 2405"/>
                <a:gd name="connsiteY6" fmla="*/ 860 h 2337"/>
                <a:gd name="connsiteX7" fmla="*/ 2356 w 2405"/>
                <a:gd name="connsiteY7" fmla="*/ 865 h 2337"/>
                <a:gd name="connsiteX8" fmla="*/ 2396 w 2405"/>
                <a:gd name="connsiteY8" fmla="*/ 865 h 2337"/>
                <a:gd name="connsiteX9" fmla="*/ 2405 w 2405"/>
                <a:gd name="connsiteY9" fmla="*/ 893 h 2337"/>
                <a:gd name="connsiteX10" fmla="*/ 0 w 2405"/>
                <a:gd name="connsiteY10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50 w 2405"/>
                <a:gd name="connsiteY3" fmla="*/ 816 h 2337"/>
                <a:gd name="connsiteX4" fmla="*/ 2283 w 2405"/>
                <a:gd name="connsiteY4" fmla="*/ 811 h 2337"/>
                <a:gd name="connsiteX5" fmla="*/ 2299 w 2405"/>
                <a:gd name="connsiteY5" fmla="*/ 860 h 2337"/>
                <a:gd name="connsiteX6" fmla="*/ 2356 w 2405"/>
                <a:gd name="connsiteY6" fmla="*/ 865 h 2337"/>
                <a:gd name="connsiteX7" fmla="*/ 2396 w 2405"/>
                <a:gd name="connsiteY7" fmla="*/ 865 h 2337"/>
                <a:gd name="connsiteX8" fmla="*/ 2405 w 2405"/>
                <a:gd name="connsiteY8" fmla="*/ 893 h 2337"/>
                <a:gd name="connsiteX9" fmla="*/ 0 w 2405"/>
                <a:gd name="connsiteY9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83 w 2405"/>
                <a:gd name="connsiteY3" fmla="*/ 811 h 2337"/>
                <a:gd name="connsiteX4" fmla="*/ 2299 w 2405"/>
                <a:gd name="connsiteY4" fmla="*/ 860 h 2337"/>
                <a:gd name="connsiteX5" fmla="*/ 2356 w 2405"/>
                <a:gd name="connsiteY5" fmla="*/ 865 h 2337"/>
                <a:gd name="connsiteX6" fmla="*/ 2396 w 2405"/>
                <a:gd name="connsiteY6" fmla="*/ 865 h 2337"/>
                <a:gd name="connsiteX7" fmla="*/ 2405 w 2405"/>
                <a:gd name="connsiteY7" fmla="*/ 893 h 2337"/>
                <a:gd name="connsiteX8" fmla="*/ 0 w 2405"/>
                <a:gd name="connsiteY8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299 w 2405"/>
                <a:gd name="connsiteY3" fmla="*/ 860 h 2337"/>
                <a:gd name="connsiteX4" fmla="*/ 2356 w 2405"/>
                <a:gd name="connsiteY4" fmla="*/ 865 h 2337"/>
                <a:gd name="connsiteX5" fmla="*/ 2396 w 2405"/>
                <a:gd name="connsiteY5" fmla="*/ 865 h 2337"/>
                <a:gd name="connsiteX6" fmla="*/ 2405 w 2405"/>
                <a:gd name="connsiteY6" fmla="*/ 893 h 2337"/>
                <a:gd name="connsiteX7" fmla="*/ 0 w 2405"/>
                <a:gd name="connsiteY7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56 w 2405"/>
                <a:gd name="connsiteY3" fmla="*/ 865 h 2337"/>
                <a:gd name="connsiteX4" fmla="*/ 2396 w 2405"/>
                <a:gd name="connsiteY4" fmla="*/ 865 h 2337"/>
                <a:gd name="connsiteX5" fmla="*/ 2405 w 2405"/>
                <a:gd name="connsiteY5" fmla="*/ 893 h 2337"/>
                <a:gd name="connsiteX6" fmla="*/ 0 w 2405"/>
                <a:gd name="connsiteY6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396 w 2405"/>
                <a:gd name="connsiteY3" fmla="*/ 865 h 2337"/>
                <a:gd name="connsiteX4" fmla="*/ 2405 w 2405"/>
                <a:gd name="connsiteY4" fmla="*/ 893 h 2337"/>
                <a:gd name="connsiteX5" fmla="*/ 0 w 2405"/>
                <a:gd name="connsiteY5" fmla="*/ 2337 h 2337"/>
                <a:gd name="connsiteX0" fmla="*/ 431 w 2405"/>
                <a:gd name="connsiteY0" fmla="*/ 0 h 2337"/>
                <a:gd name="connsiteX1" fmla="*/ 321 w 2405"/>
                <a:gd name="connsiteY1" fmla="*/ 590 h 2337"/>
                <a:gd name="connsiteX2" fmla="*/ 258 w 2405"/>
                <a:gd name="connsiteY2" fmla="*/ 643 h 2337"/>
                <a:gd name="connsiteX3" fmla="*/ 2405 w 2405"/>
                <a:gd name="connsiteY3" fmla="*/ 893 h 2337"/>
                <a:gd name="connsiteX4" fmla="*/ 0 w 2405"/>
                <a:gd name="connsiteY4" fmla="*/ 2337 h 2337"/>
                <a:gd name="connsiteX0" fmla="*/ 431 w 431"/>
                <a:gd name="connsiteY0" fmla="*/ 0 h 2337"/>
                <a:gd name="connsiteX1" fmla="*/ 321 w 431"/>
                <a:gd name="connsiteY1" fmla="*/ 590 h 2337"/>
                <a:gd name="connsiteX2" fmla="*/ 258 w 431"/>
                <a:gd name="connsiteY2" fmla="*/ 643 h 2337"/>
                <a:gd name="connsiteX3" fmla="*/ 0 w 431"/>
                <a:gd name="connsiteY3" fmla="*/ 2337 h 2337"/>
                <a:gd name="connsiteX0" fmla="*/ 502 w 502"/>
                <a:gd name="connsiteY0" fmla="*/ 0 h 2337"/>
                <a:gd name="connsiteX1" fmla="*/ 392 w 502"/>
                <a:gd name="connsiteY1" fmla="*/ 590 h 2337"/>
                <a:gd name="connsiteX2" fmla="*/ 329 w 502"/>
                <a:gd name="connsiteY2" fmla="*/ 643 h 2337"/>
                <a:gd name="connsiteX3" fmla="*/ 68 w 502"/>
                <a:gd name="connsiteY3" fmla="*/ 963 h 2337"/>
                <a:gd name="connsiteX4" fmla="*/ 71 w 502"/>
                <a:gd name="connsiteY4" fmla="*/ 2337 h 2337"/>
                <a:gd name="connsiteX0" fmla="*/ 481 w 481"/>
                <a:gd name="connsiteY0" fmla="*/ 0 h 2337"/>
                <a:gd name="connsiteX1" fmla="*/ 371 w 481"/>
                <a:gd name="connsiteY1" fmla="*/ 590 h 2337"/>
                <a:gd name="connsiteX2" fmla="*/ 308 w 481"/>
                <a:gd name="connsiteY2" fmla="*/ 643 h 2337"/>
                <a:gd name="connsiteX3" fmla="*/ 47 w 481"/>
                <a:gd name="connsiteY3" fmla="*/ 963 h 2337"/>
                <a:gd name="connsiteX4" fmla="*/ 124 w 481"/>
                <a:gd name="connsiteY4" fmla="*/ 1326 h 2337"/>
                <a:gd name="connsiteX5" fmla="*/ 50 w 481"/>
                <a:gd name="connsiteY5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657 w 657"/>
                <a:gd name="connsiteY0" fmla="*/ 0 h 2337"/>
                <a:gd name="connsiteX1" fmla="*/ 547 w 657"/>
                <a:gd name="connsiteY1" fmla="*/ 590 h 2337"/>
                <a:gd name="connsiteX2" fmla="*/ 484 w 657"/>
                <a:gd name="connsiteY2" fmla="*/ 643 h 2337"/>
                <a:gd name="connsiteX3" fmla="*/ 223 w 657"/>
                <a:gd name="connsiteY3" fmla="*/ 963 h 2337"/>
                <a:gd name="connsiteX4" fmla="*/ 300 w 657"/>
                <a:gd name="connsiteY4" fmla="*/ 1326 h 2337"/>
                <a:gd name="connsiteX5" fmla="*/ 12 w 657"/>
                <a:gd name="connsiteY5" fmla="*/ 1784 h 2337"/>
                <a:gd name="connsiteX6" fmla="*/ 226 w 657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43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99 w 709"/>
                <a:gd name="connsiteY1" fmla="*/ 590 h 2337"/>
                <a:gd name="connsiteX2" fmla="*/ 536 w 709"/>
                <a:gd name="connsiteY2" fmla="*/ 624 h 2337"/>
                <a:gd name="connsiteX3" fmla="*/ 275 w 709"/>
                <a:gd name="connsiteY3" fmla="*/ 963 h 2337"/>
                <a:gd name="connsiteX4" fmla="*/ 352 w 709"/>
                <a:gd name="connsiteY4" fmla="*/ 1326 h 2337"/>
                <a:gd name="connsiteX5" fmla="*/ 64 w 709"/>
                <a:gd name="connsiteY5" fmla="*/ 1784 h 2337"/>
                <a:gd name="connsiteX6" fmla="*/ 278 w 709"/>
                <a:gd name="connsiteY6" fmla="*/ 2337 h 2337"/>
                <a:gd name="connsiteX0" fmla="*/ 709 w 709"/>
                <a:gd name="connsiteY0" fmla="*/ 0 h 2337"/>
                <a:gd name="connsiteX1" fmla="*/ 536 w 709"/>
                <a:gd name="connsiteY1" fmla="*/ 624 h 2337"/>
                <a:gd name="connsiteX2" fmla="*/ 275 w 709"/>
                <a:gd name="connsiteY2" fmla="*/ 963 h 2337"/>
                <a:gd name="connsiteX3" fmla="*/ 352 w 709"/>
                <a:gd name="connsiteY3" fmla="*/ 1326 h 2337"/>
                <a:gd name="connsiteX4" fmla="*/ 64 w 709"/>
                <a:gd name="connsiteY4" fmla="*/ 1784 h 2337"/>
                <a:gd name="connsiteX5" fmla="*/ 278 w 709"/>
                <a:gd name="connsiteY5" fmla="*/ 2337 h 2337"/>
                <a:gd name="connsiteX0" fmla="*/ 709 w 709"/>
                <a:gd name="connsiteY0" fmla="*/ 0 h 2337"/>
                <a:gd name="connsiteX1" fmla="*/ 275 w 709"/>
                <a:gd name="connsiteY1" fmla="*/ 963 h 2337"/>
                <a:gd name="connsiteX2" fmla="*/ 352 w 709"/>
                <a:gd name="connsiteY2" fmla="*/ 1326 h 2337"/>
                <a:gd name="connsiteX3" fmla="*/ 64 w 709"/>
                <a:gd name="connsiteY3" fmla="*/ 1784 h 2337"/>
                <a:gd name="connsiteX4" fmla="*/ 278 w 709"/>
                <a:gd name="connsiteY4" fmla="*/ 2337 h 2337"/>
                <a:gd name="connsiteX0" fmla="*/ 709 w 709"/>
                <a:gd name="connsiteY0" fmla="*/ 0 h 2337"/>
                <a:gd name="connsiteX1" fmla="*/ 352 w 709"/>
                <a:gd name="connsiteY1" fmla="*/ 1326 h 2337"/>
                <a:gd name="connsiteX2" fmla="*/ 64 w 709"/>
                <a:gd name="connsiteY2" fmla="*/ 1784 h 2337"/>
                <a:gd name="connsiteX3" fmla="*/ 278 w 709"/>
                <a:gd name="connsiteY3" fmla="*/ 2337 h 2337"/>
                <a:gd name="connsiteX0" fmla="*/ 431 w 431"/>
                <a:gd name="connsiteY0" fmla="*/ 0 h 2337"/>
                <a:gd name="connsiteX1" fmla="*/ 74 w 431"/>
                <a:gd name="connsiteY1" fmla="*/ 1326 h 2337"/>
                <a:gd name="connsiteX2" fmla="*/ 0 w 431"/>
                <a:gd name="connsiteY2" fmla="*/ 2337 h 2337"/>
                <a:gd name="connsiteX0" fmla="*/ 357 w 357"/>
                <a:gd name="connsiteY0" fmla="*/ 0 h 1326"/>
                <a:gd name="connsiteX1" fmla="*/ 0 w 357"/>
                <a:gd name="connsiteY1" fmla="*/ 1326 h 1326"/>
                <a:gd name="connsiteX0" fmla="*/ 328 w 328"/>
                <a:gd name="connsiteY0" fmla="*/ 0 h 629"/>
                <a:gd name="connsiteX1" fmla="*/ 0 w 328"/>
                <a:gd name="connsiteY1" fmla="*/ 629 h 629"/>
                <a:gd name="connsiteX0" fmla="*/ 447 w 447"/>
                <a:gd name="connsiteY0" fmla="*/ 0 h 449"/>
                <a:gd name="connsiteX1" fmla="*/ 0 w 447"/>
                <a:gd name="connsiteY1" fmla="*/ 449 h 449"/>
                <a:gd name="connsiteX0" fmla="*/ 246 w 246"/>
                <a:gd name="connsiteY0" fmla="*/ 387 h 663"/>
                <a:gd name="connsiteX1" fmla="*/ 0 w 246"/>
                <a:gd name="connsiteY1" fmla="*/ 297 h 663"/>
                <a:gd name="connsiteX0" fmla="*/ 246 w 246"/>
                <a:gd name="connsiteY0" fmla="*/ 387 h 387"/>
                <a:gd name="connsiteX1" fmla="*/ 0 w 246"/>
                <a:gd name="connsiteY1" fmla="*/ 297 h 387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46 w 246"/>
                <a:gd name="connsiteY0" fmla="*/ 90 h 90"/>
                <a:gd name="connsiteX1" fmla="*/ 0 w 246"/>
                <a:gd name="connsiteY1" fmla="*/ 0 h 90"/>
                <a:gd name="connsiteX0" fmla="*/ 266 w 266"/>
                <a:gd name="connsiteY0" fmla="*/ 90 h 90"/>
                <a:gd name="connsiteX1" fmla="*/ 0 w 266"/>
                <a:gd name="connsiteY1" fmla="*/ 0 h 90"/>
                <a:gd name="connsiteX0" fmla="*/ 325 w 325"/>
                <a:gd name="connsiteY0" fmla="*/ 36 h 96"/>
                <a:gd name="connsiteX1" fmla="*/ 0 w 325"/>
                <a:gd name="connsiteY1" fmla="*/ 57 h 96"/>
                <a:gd name="connsiteX0" fmla="*/ 325 w 325"/>
                <a:gd name="connsiteY0" fmla="*/ 0 h 60"/>
                <a:gd name="connsiteX1" fmla="*/ 0 w 325"/>
                <a:gd name="connsiteY1" fmla="*/ 21 h 60"/>
                <a:gd name="connsiteX0" fmla="*/ 116 w 131"/>
                <a:gd name="connsiteY0" fmla="*/ 0 h 139"/>
                <a:gd name="connsiteX1" fmla="*/ 0 w 131"/>
                <a:gd name="connsiteY1" fmla="*/ 100 h 139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0 w 116"/>
                <a:gd name="connsiteY1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116 w 116"/>
                <a:gd name="connsiteY0" fmla="*/ 0 h 100"/>
                <a:gd name="connsiteX1" fmla="*/ 92 w 116"/>
                <a:gd name="connsiteY1" fmla="*/ 0 h 100"/>
                <a:gd name="connsiteX2" fmla="*/ 0 w 116"/>
                <a:gd name="connsiteY2" fmla="*/ 100 h 100"/>
                <a:gd name="connsiteX0" fmla="*/ 92 w 92"/>
                <a:gd name="connsiteY0" fmla="*/ 0 h 100"/>
                <a:gd name="connsiteX1" fmla="*/ 0 w 92"/>
                <a:gd name="connsiteY1" fmla="*/ 100 h 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" h="100">
                  <a:moveTo>
                    <a:pt x="92" y="0"/>
                  </a:moveTo>
                  <a:cubicBezTo>
                    <a:pt x="62" y="27"/>
                    <a:pt x="39" y="72"/>
                    <a:pt x="0" y="100"/>
                  </a:cubicBezTo>
                </a:path>
              </a:pathLst>
            </a:custGeom>
            <a:noFill/>
            <a:ln w="25400">
              <a:solidFill>
                <a:srgbClr val="6BB2E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47849" y="4370546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Charlotte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116667" y="4934952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Birmingham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533398" y="4613482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Memphis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71473" y="4056273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Kansas City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90599" y="4322921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Nashville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14321" y="4518228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Chattanooga</a:t>
              </a:r>
            </a:p>
          </p:txBody>
        </p:sp>
        <p:sp>
          <p:nvSpPr>
            <p:cNvPr id="37" name="Oval 305"/>
            <p:cNvSpPr>
              <a:spLocks noChangeAspect="1" noChangeArrowheads="1"/>
            </p:cNvSpPr>
            <p:nvPr/>
          </p:nvSpPr>
          <p:spPr bwMode="auto">
            <a:xfrm rot="21420205">
              <a:off x="2290110" y="4922405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05"/>
            <p:cNvSpPr>
              <a:spLocks noChangeAspect="1" noChangeArrowheads="1"/>
            </p:cNvSpPr>
            <p:nvPr/>
          </p:nvSpPr>
          <p:spPr bwMode="auto">
            <a:xfrm rot="21420205">
              <a:off x="1909116" y="5027177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1" name="Picture 90" descr="600px-I-26_svg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0039" y="4846554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92" name="Picture 91" descr="2000px-I-75_sv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6268" y="4763615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93" name="Picture 92" descr="125px-I-20_sv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6619" y="4907150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94" name="Picture 93" descr="600px-I-16_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2369" y="5099116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95" name="Picture 94" descr="I-95_svg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0545" y="5332025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96" name="Picture 95" descr="I-8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02372" y="4763271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1302556" y="4958768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Atlanta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47843" y="4608702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Columbia</a:t>
              </a:r>
            </a:p>
          </p:txBody>
        </p:sp>
        <p:sp>
          <p:nvSpPr>
            <p:cNvPr id="81" name="Oval 305"/>
            <p:cNvSpPr>
              <a:spLocks noChangeAspect="1" noChangeArrowheads="1"/>
            </p:cNvSpPr>
            <p:nvPr/>
          </p:nvSpPr>
          <p:spPr bwMode="auto">
            <a:xfrm rot="21420205">
              <a:off x="1287602" y="4116528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305"/>
            <p:cNvSpPr>
              <a:spLocks noChangeAspect="1" noChangeArrowheads="1"/>
            </p:cNvSpPr>
            <p:nvPr/>
          </p:nvSpPr>
          <p:spPr bwMode="auto">
            <a:xfrm rot="21420205">
              <a:off x="1611453" y="3491274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95279" y="4138604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St. Louis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19130" y="3513350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Chicago</a:t>
              </a:r>
            </a:p>
          </p:txBody>
        </p:sp>
        <p:sp>
          <p:nvSpPr>
            <p:cNvPr id="89" name="Oval 305"/>
            <p:cNvSpPr>
              <a:spLocks noChangeAspect="1" noChangeArrowheads="1"/>
            </p:cNvSpPr>
            <p:nvPr/>
          </p:nvSpPr>
          <p:spPr bwMode="auto">
            <a:xfrm rot="21420205">
              <a:off x="2833040" y="5901085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840717" y="5923161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Orlando</a:t>
              </a:r>
            </a:p>
          </p:txBody>
        </p:sp>
        <p:pic>
          <p:nvPicPr>
            <p:cNvPr id="58" name="Picture 57" descr="I-95_svg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48000" y="6096000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59" name="Picture 58" descr="I-95_svg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6200" y="2362200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pic>
          <p:nvPicPr>
            <p:cNvPr id="60" name="Picture 59" descr="I-95_svg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52800" y="3429000"/>
              <a:ext cx="182880" cy="182880"/>
            </a:xfrm>
            <a:prstGeom prst="rect">
              <a:avLst/>
            </a:prstGeom>
            <a:effectLst>
              <a:outerShdw blurRad="50800" dist="38100" dir="2700000" algn="ctr" rotWithShape="0">
                <a:schemeClr val="tx1">
                  <a:alpha val="43000"/>
                </a:schemeClr>
              </a:outerShdw>
            </a:effectLst>
          </p:spPr>
        </p:pic>
        <p:sp>
          <p:nvSpPr>
            <p:cNvPr id="65" name="Oval 305"/>
            <p:cNvSpPr>
              <a:spLocks noChangeAspect="1" noChangeArrowheads="1"/>
            </p:cNvSpPr>
            <p:nvPr/>
          </p:nvSpPr>
          <p:spPr bwMode="auto">
            <a:xfrm rot="21420205">
              <a:off x="2440123" y="3497413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47800" y="3290889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Cleveland</a:t>
              </a:r>
            </a:p>
          </p:txBody>
        </p:sp>
        <p:sp>
          <p:nvSpPr>
            <p:cNvPr id="99" name="Oval 305"/>
            <p:cNvSpPr>
              <a:spLocks noChangeAspect="1" noChangeArrowheads="1"/>
            </p:cNvSpPr>
            <p:nvPr/>
          </p:nvSpPr>
          <p:spPr bwMode="auto">
            <a:xfrm rot="21420205">
              <a:off x="2230575" y="3254524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238252" y="3047992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Detroit</a:t>
              </a:r>
            </a:p>
          </p:txBody>
        </p:sp>
        <p:sp>
          <p:nvSpPr>
            <p:cNvPr id="101" name="Oval 305"/>
            <p:cNvSpPr>
              <a:spLocks noChangeAspect="1" noChangeArrowheads="1"/>
            </p:cNvSpPr>
            <p:nvPr/>
          </p:nvSpPr>
          <p:spPr bwMode="auto">
            <a:xfrm rot="21420205">
              <a:off x="2359160" y="3649813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366837" y="3671889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Columbus</a:t>
              </a:r>
            </a:p>
          </p:txBody>
        </p:sp>
        <p:sp>
          <p:nvSpPr>
            <p:cNvPr id="103" name="Oval 305"/>
            <p:cNvSpPr>
              <a:spLocks noChangeAspect="1" noChangeArrowheads="1"/>
            </p:cNvSpPr>
            <p:nvPr/>
          </p:nvSpPr>
          <p:spPr bwMode="auto">
            <a:xfrm rot="21420205">
              <a:off x="2130560" y="4084653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38237" y="3871919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Louisville</a:t>
              </a:r>
            </a:p>
          </p:txBody>
        </p:sp>
        <p:sp>
          <p:nvSpPr>
            <p:cNvPr id="105" name="Oval 305"/>
            <p:cNvSpPr>
              <a:spLocks noChangeAspect="1" noChangeArrowheads="1"/>
            </p:cNvSpPr>
            <p:nvPr/>
          </p:nvSpPr>
          <p:spPr bwMode="auto">
            <a:xfrm rot="21420205">
              <a:off x="1568589" y="3183088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-452437" y="3090859"/>
              <a:ext cx="2057400" cy="246221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Milwaukee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609600" y="5290188"/>
              <a:ext cx="205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D4C92">
                        <a:alpha val="8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Dallas</a:t>
              </a:r>
            </a:p>
          </p:txBody>
        </p:sp>
        <p:sp>
          <p:nvSpPr>
            <p:cNvPr id="108" name="Oval 305"/>
            <p:cNvSpPr>
              <a:spLocks noChangeAspect="1" noChangeArrowheads="1"/>
            </p:cNvSpPr>
            <p:nvPr/>
          </p:nvSpPr>
          <p:spPr bwMode="auto">
            <a:xfrm rot="21420205">
              <a:off x="382716" y="5264299"/>
              <a:ext cx="67866" cy="67866"/>
            </a:xfrm>
            <a:prstGeom prst="ellipse">
              <a:avLst/>
            </a:prstGeom>
            <a:solidFill>
              <a:srgbClr val="96C93D"/>
            </a:solidFill>
            <a:ln w="19050">
              <a:solidFill>
                <a:srgbClr val="96C93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0" name="Picture 5" descr="Interstate95_Symbol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782060" y="4133850"/>
            <a:ext cx="1066800" cy="112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1" name="Picture 4" descr="Interstate16_Symbol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782060" y="2457450"/>
            <a:ext cx="1066800" cy="113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2" name="Content Placeholder 2"/>
          <p:cNvSpPr txBox="1">
            <a:spLocks/>
          </p:cNvSpPr>
          <p:nvPr/>
        </p:nvSpPr>
        <p:spPr>
          <a:xfrm>
            <a:off x="301752" y="1497105"/>
            <a:ext cx="8461248" cy="75438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6C93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Georgia has one of the highest over-the-road container weight allowances among all U.S. Southeast states.</a:t>
            </a: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INTERSTATE ACCESS</a:t>
            </a:r>
          </a:p>
        </p:txBody>
      </p:sp>
      <p:cxnSp>
        <p:nvCxnSpPr>
          <p:cNvPr id="114" name="Straight Connector 113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142875" y="2619375"/>
            <a:ext cx="3629025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Garden City Terminal to I-16 (East/West)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6.0 miles (9.7 km)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Garden City Terminal to I-95 (North/South)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5.8 miles (9.3 km)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BB2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20E4AD6-4F30-4305-A7E5-965BF7B4B7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622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264%20December%2021%202016.jpg">
            <a:extLst>
              <a:ext uri="{FF2B5EF4-FFF2-40B4-BE49-F238E27FC236}">
                <a16:creationId xmlns:a16="http://schemas.microsoft.com/office/drawing/2014/main" id="{D61FC980-79B6-49D2-9B46-9102D5163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26229" b="3195"/>
          <a:stretch/>
        </p:blipFill>
        <p:spPr>
          <a:xfrm>
            <a:off x="4572000" y="2130552"/>
            <a:ext cx="4572000" cy="242047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457200" y="1463040"/>
            <a:ext cx="8229600" cy="0"/>
          </a:xfrm>
          <a:prstGeom prst="line">
            <a:avLst/>
          </a:prstGeom>
          <a:noFill/>
          <a:ln w="50800" cap="flat" cmpd="sng" algn="ctr">
            <a:solidFill>
              <a:srgbClr val="0D4C92"/>
            </a:solidFill>
            <a:prstDash val="solid"/>
          </a:ln>
          <a:effectLst/>
        </p:spPr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all" spc="0" normalizeH="0" baseline="0" noProof="0" dirty="0">
                <a:ln>
                  <a:noFill/>
                </a:ln>
                <a:solidFill>
                  <a:srgbClr val="0D4C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FREIGHT MOBILITY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13360" y="4568932"/>
            <a:ext cx="4114800" cy="1714646"/>
            <a:chOff x="213360" y="4802295"/>
            <a:chExt cx="4114800" cy="1714646"/>
          </a:xfrm>
          <a:solidFill>
            <a:srgbClr val="96C93D"/>
          </a:solidFill>
        </p:grpSpPr>
        <p:sp>
          <p:nvSpPr>
            <p:cNvPr id="42" name="Rectangle 41"/>
            <p:cNvSpPr/>
            <p:nvPr/>
          </p:nvSpPr>
          <p:spPr>
            <a:xfrm>
              <a:off x="213360" y="4802295"/>
              <a:ext cx="4114800" cy="17146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304800" y="4932655"/>
              <a:ext cx="3657600" cy="491466"/>
            </a:xfrm>
            <a:prstGeom prst="rect">
              <a:avLst/>
            </a:prstGeom>
            <a:grpFill/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CHATHAM ICTF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9080" y="5499583"/>
              <a:ext cx="18288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Served by CSX Transportation</a:t>
              </a:r>
            </a:p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RTGs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59080" y="5408143"/>
              <a:ext cx="3886200" cy="0"/>
            </a:xfrm>
            <a:prstGeom prst="line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1905000" y="5499583"/>
              <a:ext cx="2423160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Working Tracks: (3) 2,100 ft (640 m)</a:t>
              </a:r>
            </a:p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Total = 6,300 ft (1,920 m) </a:t>
              </a:r>
            </a:p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Storage Tracks: 11,615 ft (3,540 m)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1892" y="4567237"/>
            <a:ext cx="4175760" cy="1716341"/>
            <a:chOff x="4724400" y="4800600"/>
            <a:chExt cx="4175760" cy="1716341"/>
          </a:xfrm>
        </p:grpSpPr>
        <p:sp>
          <p:nvSpPr>
            <p:cNvPr id="43" name="Rectangle 42"/>
            <p:cNvSpPr/>
            <p:nvPr/>
          </p:nvSpPr>
          <p:spPr>
            <a:xfrm>
              <a:off x="4724400" y="4800600"/>
              <a:ext cx="4114800" cy="1714646"/>
            </a:xfrm>
            <a:prstGeom prst="rect">
              <a:avLst/>
            </a:prstGeom>
            <a:solidFill>
              <a:srgbClr val="96C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4876800" y="4934350"/>
              <a:ext cx="3657600" cy="4937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MASON ICTF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4831080" y="5409838"/>
              <a:ext cx="3886200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4832450" y="5501278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Served by Norfolk Southern Railroad</a:t>
              </a:r>
            </a:p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Toplifts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77000" y="5501278"/>
              <a:ext cx="24231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Working Tracks: (5) 2,800 ft (853 m)</a:t>
              </a:r>
            </a:p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Total = 14,000 ft (4,267 m) </a:t>
              </a:r>
            </a:p>
            <a:p>
              <a:pPr marL="227013" marR="0" lvl="0" indent="-2270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Storage Tracks: 8,000 ft (2,438 m)</a:t>
              </a:r>
            </a:p>
          </p:txBody>
        </p:sp>
      </p:grpSp>
      <p:sp>
        <p:nvSpPr>
          <p:cNvPr id="40" name="Content Placeholder 2"/>
          <p:cNvSpPr txBox="1">
            <a:spLocks/>
          </p:cNvSpPr>
          <p:nvPr/>
        </p:nvSpPr>
        <p:spPr>
          <a:xfrm>
            <a:off x="301752" y="1497105"/>
            <a:ext cx="8461248" cy="75438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BB2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Continued investment in rail infrastructure expansion to support greater inland access for our customers.</a:t>
            </a:r>
          </a:p>
        </p:txBody>
      </p:sp>
      <p:pic>
        <p:nvPicPr>
          <p:cNvPr id="28" name="Picture 27" descr="ChathamRail0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2133600"/>
            <a:ext cx="4572000" cy="2418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AFDE61-7F0C-43A3-BAAA-846B9652D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664" y="6233160"/>
            <a:ext cx="108813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7126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2_Office Theme">
  <a:themeElements>
    <a:clrScheme name="Custom 6">
      <a:dk1>
        <a:srgbClr val="000100"/>
      </a:dk1>
      <a:lt1>
        <a:srgbClr val="FFFFFF"/>
      </a:lt1>
      <a:dk2>
        <a:srgbClr val="0228D5"/>
      </a:dk2>
      <a:lt2>
        <a:srgbClr val="D5D5D5"/>
      </a:lt2>
      <a:accent1>
        <a:srgbClr val="007FFF"/>
      </a:accent1>
      <a:accent2>
        <a:srgbClr val="FF7C00"/>
      </a:accent2>
      <a:accent3>
        <a:srgbClr val="FF7C00"/>
      </a:accent3>
      <a:accent4>
        <a:srgbClr val="797979"/>
      </a:accent4>
      <a:accent5>
        <a:srgbClr val="00D2A9"/>
      </a:accent5>
      <a:accent6>
        <a:srgbClr val="FEFFFF"/>
      </a:accent6>
      <a:hlink>
        <a:srgbClr val="007FFF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6">
      <a:dk1>
        <a:srgbClr val="000100"/>
      </a:dk1>
      <a:lt1>
        <a:srgbClr val="FFFFFF"/>
      </a:lt1>
      <a:dk2>
        <a:srgbClr val="0228D5"/>
      </a:dk2>
      <a:lt2>
        <a:srgbClr val="D5D5D5"/>
      </a:lt2>
      <a:accent1>
        <a:srgbClr val="007FFF"/>
      </a:accent1>
      <a:accent2>
        <a:srgbClr val="FF7C00"/>
      </a:accent2>
      <a:accent3>
        <a:srgbClr val="FF7C00"/>
      </a:accent3>
      <a:accent4>
        <a:srgbClr val="797979"/>
      </a:accent4>
      <a:accent5>
        <a:srgbClr val="00D2A9"/>
      </a:accent5>
      <a:accent6>
        <a:srgbClr val="FEFFFF"/>
      </a:accent6>
      <a:hlink>
        <a:srgbClr val="007FFF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18484</TotalTime>
  <Words>878</Words>
  <Application>Microsoft Office PowerPoint</Application>
  <PresentationFormat>On-screen Show (4:3)</PresentationFormat>
  <Paragraphs>232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Directors Gothic 220</vt:lpstr>
      <vt:lpstr>Directors Gothic 220 SBd</vt:lpstr>
      <vt:lpstr>Helvetica</vt:lpstr>
      <vt:lpstr>Merriweather Sans Regular</vt:lpstr>
      <vt:lpstr>Wingdings 2</vt:lpstr>
      <vt:lpstr>Wingdings 3</vt:lpstr>
      <vt:lpstr>22_Office Theme</vt:lpstr>
      <vt:lpstr>14_Office Theme</vt:lpstr>
      <vt:lpstr>3_Office Theme</vt:lpstr>
      <vt:lpstr>2_Office Theme</vt:lpstr>
      <vt:lpstr>19_Office Theme</vt:lpstr>
      <vt:lpstr>PowerPoint Presentation</vt:lpstr>
      <vt:lpstr>PowerPoint Presentation</vt:lpstr>
      <vt:lpstr>GPA: AN ECONOMIC 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Tatom</dc:creator>
  <cp:lastModifiedBy>Stacy Watson</cp:lastModifiedBy>
  <cp:revision>11</cp:revision>
  <dcterms:created xsi:type="dcterms:W3CDTF">2018-04-27T22:00:59Z</dcterms:created>
  <dcterms:modified xsi:type="dcterms:W3CDTF">2018-07-16T17:39:58Z</dcterms:modified>
</cp:coreProperties>
</file>